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66"/>
  </p:handoutMasterIdLst>
  <p:sldIdLst>
    <p:sldId id="256" r:id="rId2"/>
    <p:sldId id="257" r:id="rId3"/>
    <p:sldId id="260" r:id="rId4"/>
    <p:sldId id="322" r:id="rId5"/>
    <p:sldId id="323" r:id="rId6"/>
    <p:sldId id="324" r:id="rId7"/>
    <p:sldId id="325" r:id="rId8"/>
    <p:sldId id="265" r:id="rId9"/>
    <p:sldId id="266" r:id="rId10"/>
    <p:sldId id="267" r:id="rId11"/>
    <p:sldId id="326" r:id="rId12"/>
    <p:sldId id="269" r:id="rId13"/>
    <p:sldId id="270" r:id="rId14"/>
    <p:sldId id="271" r:id="rId15"/>
    <p:sldId id="327" r:id="rId16"/>
    <p:sldId id="328" r:id="rId17"/>
    <p:sldId id="274" r:id="rId18"/>
    <p:sldId id="275" r:id="rId19"/>
    <p:sldId id="415" r:id="rId20"/>
    <p:sldId id="277" r:id="rId21"/>
    <p:sldId id="329" r:id="rId22"/>
    <p:sldId id="330" r:id="rId23"/>
    <p:sldId id="331" r:id="rId24"/>
    <p:sldId id="258" r:id="rId25"/>
    <p:sldId id="332" r:id="rId26"/>
    <p:sldId id="375" r:id="rId27"/>
    <p:sldId id="376" r:id="rId28"/>
    <p:sldId id="377" r:id="rId29"/>
    <p:sldId id="378" r:id="rId30"/>
    <p:sldId id="380" r:id="rId31"/>
    <p:sldId id="416" r:id="rId32"/>
    <p:sldId id="381" r:id="rId33"/>
    <p:sldId id="382" r:id="rId34"/>
    <p:sldId id="383" r:id="rId35"/>
    <p:sldId id="385" r:id="rId36"/>
    <p:sldId id="386" r:id="rId37"/>
    <p:sldId id="387" r:id="rId38"/>
    <p:sldId id="388" r:id="rId39"/>
    <p:sldId id="389" r:id="rId40"/>
    <p:sldId id="390" r:id="rId41"/>
    <p:sldId id="391" r:id="rId42"/>
    <p:sldId id="392" r:id="rId43"/>
    <p:sldId id="393" r:id="rId44"/>
    <p:sldId id="394" r:id="rId45"/>
    <p:sldId id="395" r:id="rId46"/>
    <p:sldId id="396" r:id="rId47"/>
    <p:sldId id="397" r:id="rId48"/>
    <p:sldId id="398" r:id="rId49"/>
    <p:sldId id="399" r:id="rId50"/>
    <p:sldId id="400" r:id="rId51"/>
    <p:sldId id="401" r:id="rId52"/>
    <p:sldId id="402" r:id="rId53"/>
    <p:sldId id="403" r:id="rId54"/>
    <p:sldId id="404" r:id="rId55"/>
    <p:sldId id="405" r:id="rId56"/>
    <p:sldId id="406" r:id="rId57"/>
    <p:sldId id="407" r:id="rId58"/>
    <p:sldId id="408" r:id="rId59"/>
    <p:sldId id="409" r:id="rId60"/>
    <p:sldId id="410" r:id="rId61"/>
    <p:sldId id="411" r:id="rId62"/>
    <p:sldId id="412" r:id="rId63"/>
    <p:sldId id="413" r:id="rId64"/>
    <p:sldId id="414"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7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43" autoAdjust="0"/>
    <p:restoredTop sz="94660"/>
  </p:normalViewPr>
  <p:slideViewPr>
    <p:cSldViewPr snapToGrid="0">
      <p:cViewPr varScale="1">
        <p:scale>
          <a:sx n="159" d="100"/>
          <a:sy n="159" d="100"/>
        </p:scale>
        <p:origin x="-256" y="-112"/>
      </p:cViewPr>
      <p:guideLst>
        <p:guide orient="horz" pos="2160"/>
        <p:guide pos="3840"/>
      </p:guideLst>
    </p:cSldViewPr>
  </p:slideViewPr>
  <p:notesTextViewPr>
    <p:cViewPr>
      <p:scale>
        <a:sx n="1" d="1"/>
        <a:sy n="1" d="1"/>
      </p:scale>
      <p:origin x="0" y="0"/>
    </p:cViewPr>
  </p:notesTextViewPr>
  <p:notesViewPr>
    <p:cSldViewPr snapToGrid="0">
      <p:cViewPr varScale="1">
        <p:scale>
          <a:sx n="51" d="100"/>
          <a:sy n="51" d="100"/>
        </p:scale>
        <p:origin x="2692" y="6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handoutMaster" Target="handoutMasters/handoutMaster1.xml"/><Relationship Id="rId67" Type="http://schemas.openxmlformats.org/officeDocument/2006/relationships/printerSettings" Target="printerSettings/printerSettings1.bin"/><Relationship Id="rId68" Type="http://schemas.openxmlformats.org/officeDocument/2006/relationships/presProps" Target="presProps.xml"/><Relationship Id="rId69" Type="http://schemas.openxmlformats.org/officeDocument/2006/relationships/viewProps" Target="view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heme" Target="theme/theme1.xml"/><Relationship Id="rId71"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69BF2038-B57E-4117-9C2E-9D1811838DA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5208DF12-9DAE-4F69-9101-5D3DF11BDA6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1E9304-EC51-425D-9D67-519E81DC5BD0}" type="datetimeFigureOut">
              <a:rPr lang="en-US" smtClean="0"/>
              <a:t>02/12/18</a:t>
            </a:fld>
            <a:endParaRPr lang="en-US"/>
          </a:p>
        </p:txBody>
      </p:sp>
      <p:sp>
        <p:nvSpPr>
          <p:cNvPr id="4" name="Footer Placeholder 3">
            <a:extLst>
              <a:ext uri="{FF2B5EF4-FFF2-40B4-BE49-F238E27FC236}">
                <a16:creationId xmlns:a16="http://schemas.microsoft.com/office/drawing/2014/main" xmlns="" id="{6C0D1C1F-D34C-4A5A-8C9B-EB4574CE699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443D9092-B288-49D2-A7DF-38B6C0AAEE5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F2663CD-E18A-452D-A4BF-09C2D16CAC0A}" type="slidenum">
              <a:rPr lang="en-US" smtClean="0"/>
              <a:t>‹#›</a:t>
            </a:fld>
            <a:endParaRPr lang="en-US"/>
          </a:p>
        </p:txBody>
      </p:sp>
    </p:spTree>
    <p:extLst>
      <p:ext uri="{BB962C8B-B14F-4D97-AF65-F5344CB8AC3E}">
        <p14:creationId xmlns:p14="http://schemas.microsoft.com/office/powerpoint/2010/main" val="317664691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56A7E5-7EB9-4FC5-9E6F-14080C459ED8}"/>
              </a:ext>
            </a:extLst>
          </p:cNvPr>
          <p:cNvSpPr>
            <a:spLocks noGrp="1"/>
          </p:cNvSpPr>
          <p:nvPr>
            <p:ph type="ctrTitle" hasCustomPrompt="1"/>
          </p:nvPr>
        </p:nvSpPr>
        <p:spPr>
          <a:xfrm>
            <a:off x="1524000" y="1409134"/>
            <a:ext cx="9144000" cy="2387600"/>
          </a:xfrm>
        </p:spPr>
        <p:txBody>
          <a:bodyPr anchor="b"/>
          <a:lstStyle>
            <a:lvl1pPr algn="ctr" rtl="1">
              <a:defRPr sz="6000" b="0" i="0" cap="none" spc="0">
                <a:ln w="0"/>
                <a:solidFill>
                  <a:schemeClr val="tx1"/>
                </a:solidFill>
                <a:effectLst>
                  <a:outerShdw blurRad="38100" dist="19050" dir="2700000" algn="tl" rotWithShape="0">
                    <a:schemeClr val="dk1">
                      <a:alpha val="40000"/>
                    </a:schemeClr>
                  </a:outerShdw>
                </a:effectLst>
                <a:latin typeface="+mj-lt"/>
              </a:defRPr>
            </a:lvl1pPr>
          </a:lstStyle>
          <a:p>
            <a:r>
              <a:rPr lang="en-US" dirty="0"/>
              <a:t>TASHAROC</a:t>
            </a:r>
          </a:p>
        </p:txBody>
      </p:sp>
      <p:sp>
        <p:nvSpPr>
          <p:cNvPr id="3" name="Subtitle 2">
            <a:extLst>
              <a:ext uri="{FF2B5EF4-FFF2-40B4-BE49-F238E27FC236}">
                <a16:creationId xmlns:a16="http://schemas.microsoft.com/office/drawing/2014/main" xmlns="" id="{6B8EB727-4C51-4AD4-BA77-831AF5E775FB}"/>
              </a:ext>
            </a:extLst>
          </p:cNvPr>
          <p:cNvSpPr>
            <a:spLocks noGrp="1"/>
          </p:cNvSpPr>
          <p:nvPr>
            <p:ph type="subTitle" idx="1" hasCustomPrompt="1"/>
          </p:nvPr>
        </p:nvSpPr>
        <p:spPr>
          <a:xfrm>
            <a:off x="1524000" y="3877379"/>
            <a:ext cx="9144000" cy="1655762"/>
          </a:xfrm>
        </p:spPr>
        <p:txBody>
          <a:bodyPr/>
          <a:lstStyle>
            <a:lvl1pPr marL="0" indent="0" algn="ctr" rtl="1">
              <a:buNone/>
              <a:defRPr sz="2400" b="0" i="1" cap="none" spc="0">
                <a:ln w="0"/>
                <a:solidFill>
                  <a:schemeClr val="tx1"/>
                </a:solidFill>
                <a:effectLst>
                  <a:outerShdw blurRad="38100" dist="19050" dir="2700000" algn="tl" rotWithShape="0">
                    <a:schemeClr val="dk1">
                      <a:alpha val="40000"/>
                    </a:schemeClr>
                  </a:outerShdw>
                </a:effectLs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For an Open Region </a:t>
            </a:r>
          </a:p>
        </p:txBody>
      </p:sp>
      <p:sp>
        <p:nvSpPr>
          <p:cNvPr id="39" name="Rectangle 38">
            <a:extLst>
              <a:ext uri="{FF2B5EF4-FFF2-40B4-BE49-F238E27FC236}">
                <a16:creationId xmlns:a16="http://schemas.microsoft.com/office/drawing/2014/main" xmlns="" id="{110BF951-24E2-4C4A-8617-79E1743989EB}"/>
              </a:ext>
            </a:extLst>
          </p:cNvPr>
          <p:cNvSpPr/>
          <p:nvPr userDrawn="1"/>
        </p:nvSpPr>
        <p:spPr>
          <a:xfrm>
            <a:off x="389644" y="1305605"/>
            <a:ext cx="11233606" cy="103529"/>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xmlns="" id="{FD5DE438-2123-419F-B93D-0D657D65C545}"/>
              </a:ext>
            </a:extLst>
          </p:cNvPr>
          <p:cNvSpPr/>
          <p:nvPr userDrawn="1"/>
        </p:nvSpPr>
        <p:spPr>
          <a:xfrm>
            <a:off x="996099" y="904973"/>
            <a:ext cx="135117" cy="457814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xmlns="" id="{2D85F874-D339-483E-BF16-07D14D68DA72}"/>
              </a:ext>
            </a:extLst>
          </p:cNvPr>
          <p:cNvSpPr/>
          <p:nvPr userDrawn="1"/>
        </p:nvSpPr>
        <p:spPr>
          <a:xfrm>
            <a:off x="11060784" y="974253"/>
            <a:ext cx="135117" cy="457814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45" name="Picture 44">
            <a:extLst>
              <a:ext uri="{FF2B5EF4-FFF2-40B4-BE49-F238E27FC236}">
                <a16:creationId xmlns:a16="http://schemas.microsoft.com/office/drawing/2014/main" xmlns="" id="{0E737FBB-472D-4162-A96C-11E550B4EB9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457" t="23109" r="11697" b="15693"/>
          <a:stretch/>
        </p:blipFill>
        <p:spPr>
          <a:xfrm>
            <a:off x="1170744" y="390581"/>
            <a:ext cx="1798637" cy="850723"/>
          </a:xfrm>
          <a:prstGeom prst="rect">
            <a:avLst/>
          </a:prstGeom>
        </p:spPr>
      </p:pic>
      <p:pic>
        <p:nvPicPr>
          <p:cNvPr id="17" name="Picture 16">
            <a:extLst>
              <a:ext uri="{FF2B5EF4-FFF2-40B4-BE49-F238E27FC236}">
                <a16:creationId xmlns:a16="http://schemas.microsoft.com/office/drawing/2014/main" xmlns="" id="{305A973D-56C6-4F3C-9CD5-92B450314F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18184" y="6238996"/>
            <a:ext cx="2499632" cy="408437"/>
          </a:xfrm>
          <a:prstGeom prst="rect">
            <a:avLst/>
          </a:prstGeom>
        </p:spPr>
      </p:pic>
      <p:pic>
        <p:nvPicPr>
          <p:cNvPr id="19" name="image4.png">
            <a:extLst>
              <a:ext uri="{FF2B5EF4-FFF2-40B4-BE49-F238E27FC236}">
                <a16:creationId xmlns:a16="http://schemas.microsoft.com/office/drawing/2014/main" xmlns="" id="{9021FC60-CA5B-449C-AC6B-EC86F7D32E65}"/>
              </a:ext>
            </a:extLst>
          </p:cNvPr>
          <p:cNvPicPr/>
          <p:nvPr userDrawn="1"/>
        </p:nvPicPr>
        <p:blipFill>
          <a:blip r:embed="rId4"/>
          <a:srcRect/>
          <a:stretch>
            <a:fillRect/>
          </a:stretch>
        </p:blipFill>
        <p:spPr>
          <a:xfrm>
            <a:off x="7274132" y="6188634"/>
            <a:ext cx="1236569" cy="501648"/>
          </a:xfrm>
          <a:prstGeom prst="rect">
            <a:avLst/>
          </a:prstGeom>
          <a:ln/>
        </p:spPr>
      </p:pic>
      <p:pic>
        <p:nvPicPr>
          <p:cNvPr id="20" name="Picture 19">
            <a:extLst>
              <a:ext uri="{FF2B5EF4-FFF2-40B4-BE49-F238E27FC236}">
                <a16:creationId xmlns:a16="http://schemas.microsoft.com/office/drawing/2014/main" xmlns="" id="{B97CF703-781E-4385-98EC-EB5E14B8E52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442162" y="6141429"/>
            <a:ext cx="907655" cy="633763"/>
          </a:xfrm>
          <a:prstGeom prst="rect">
            <a:avLst/>
          </a:prstGeom>
        </p:spPr>
      </p:pic>
      <p:pic>
        <p:nvPicPr>
          <p:cNvPr id="21" name="Picture 20">
            <a:extLst>
              <a:ext uri="{FF2B5EF4-FFF2-40B4-BE49-F238E27FC236}">
                <a16:creationId xmlns:a16="http://schemas.microsoft.com/office/drawing/2014/main" xmlns="" id="{626A3761-6344-444A-A87F-CA07B80CADD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0511" y="6195024"/>
            <a:ext cx="1444082" cy="526572"/>
          </a:xfrm>
          <a:prstGeom prst="rect">
            <a:avLst/>
          </a:prstGeom>
        </p:spPr>
      </p:pic>
      <p:pic>
        <p:nvPicPr>
          <p:cNvPr id="22" name="Picture 21">
            <a:extLst>
              <a:ext uri="{FF2B5EF4-FFF2-40B4-BE49-F238E27FC236}">
                <a16:creationId xmlns:a16="http://schemas.microsoft.com/office/drawing/2014/main" xmlns="" id="{36DE5E89-2031-43DB-AEE9-715AF37139D1}"/>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378518" y="5971913"/>
            <a:ext cx="907655" cy="907655"/>
          </a:xfrm>
          <a:prstGeom prst="rect">
            <a:avLst/>
          </a:prstGeom>
        </p:spPr>
      </p:pic>
    </p:spTree>
    <p:extLst>
      <p:ext uri="{BB962C8B-B14F-4D97-AF65-F5344CB8AC3E}">
        <p14:creationId xmlns:p14="http://schemas.microsoft.com/office/powerpoint/2010/main" val="400972612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52B3EF-19A2-4829-A4E6-5C55BF78D57B}"/>
              </a:ext>
            </a:extLst>
          </p:cNvPr>
          <p:cNvSpPr>
            <a:spLocks noGrp="1"/>
          </p:cNvSpPr>
          <p:nvPr>
            <p:ph type="title"/>
          </p:nvPr>
        </p:nvSpPr>
        <p:spPr/>
        <p:txBody>
          <a:bodyPr/>
          <a:lstStyle>
            <a:lvl1pPr algn="r" rtl="1">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xmlns="" id="{52F0A44A-4267-434F-AFF8-F59AA9F3B99A}"/>
              </a:ext>
            </a:extLst>
          </p:cNvPr>
          <p:cNvSpPr>
            <a:spLocks noGrp="1"/>
          </p:cNvSpPr>
          <p:nvPr>
            <p:ph type="body" orient="vert" idx="1"/>
          </p:nvPr>
        </p:nvSpPr>
        <p:spPr/>
        <p:txBody>
          <a:bodyPr vert="eaVert"/>
          <a:lstStyle>
            <a:lvl1pPr algn="r" rtl="1">
              <a:defRPr/>
            </a:lvl1pPr>
            <a:lvl2pPr algn="r" rtl="1">
              <a:defRPr/>
            </a:lvl2pPr>
            <a:lvl3pPr algn="r" rtl="1">
              <a:defRPr/>
            </a:lvl3pPr>
            <a:lvl4pPr algn="r" rtl="1">
              <a:defRPr/>
            </a:lvl4pPr>
            <a:lvl5pPr algn="r" rtl="1">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0" name="Picture 19">
            <a:extLst>
              <a:ext uri="{FF2B5EF4-FFF2-40B4-BE49-F238E27FC236}">
                <a16:creationId xmlns:a16="http://schemas.microsoft.com/office/drawing/2014/main" xmlns="" id="{244FF0C5-A58A-4371-B394-8B9A6C5C179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457" t="23109" r="11697" b="15693"/>
          <a:stretch/>
        </p:blipFill>
        <p:spPr>
          <a:xfrm>
            <a:off x="838200" y="365126"/>
            <a:ext cx="1798637" cy="850723"/>
          </a:xfrm>
          <a:prstGeom prst="rect">
            <a:avLst/>
          </a:prstGeom>
        </p:spPr>
      </p:pic>
      <p:sp>
        <p:nvSpPr>
          <p:cNvPr id="21" name="Rectangle 20">
            <a:extLst>
              <a:ext uri="{FF2B5EF4-FFF2-40B4-BE49-F238E27FC236}">
                <a16:creationId xmlns:a16="http://schemas.microsoft.com/office/drawing/2014/main" xmlns="" id="{DB05DBF2-FA5D-491E-B3E2-9CC22C44D092}"/>
              </a:ext>
            </a:extLst>
          </p:cNvPr>
          <p:cNvSpPr/>
          <p:nvPr userDrawn="1"/>
        </p:nvSpPr>
        <p:spPr>
          <a:xfrm>
            <a:off x="838200" y="1686462"/>
            <a:ext cx="11122639" cy="10421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B2881305-5BA2-4620-BBA0-285C27B81C3F}"/>
              </a:ext>
            </a:extLst>
          </p:cNvPr>
          <p:cNvSpPr/>
          <p:nvPr userDrawn="1"/>
        </p:nvSpPr>
        <p:spPr>
          <a:xfrm>
            <a:off x="11353800" y="1272620"/>
            <a:ext cx="124513" cy="490434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xmlns="" id="{3CAE5F69-3620-4268-B327-984FDD1B49B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18184" y="6238996"/>
            <a:ext cx="2499632" cy="408437"/>
          </a:xfrm>
          <a:prstGeom prst="rect">
            <a:avLst/>
          </a:prstGeom>
        </p:spPr>
      </p:pic>
      <p:pic>
        <p:nvPicPr>
          <p:cNvPr id="18" name="image4.png">
            <a:extLst>
              <a:ext uri="{FF2B5EF4-FFF2-40B4-BE49-F238E27FC236}">
                <a16:creationId xmlns:a16="http://schemas.microsoft.com/office/drawing/2014/main" xmlns="" id="{D6E04136-5BC4-4B3B-8508-9D2735D2DDE5}"/>
              </a:ext>
            </a:extLst>
          </p:cNvPr>
          <p:cNvPicPr/>
          <p:nvPr userDrawn="1"/>
        </p:nvPicPr>
        <p:blipFill>
          <a:blip r:embed="rId4"/>
          <a:srcRect/>
          <a:stretch>
            <a:fillRect/>
          </a:stretch>
        </p:blipFill>
        <p:spPr>
          <a:xfrm>
            <a:off x="7274132" y="6188634"/>
            <a:ext cx="1236569" cy="501648"/>
          </a:xfrm>
          <a:prstGeom prst="rect">
            <a:avLst/>
          </a:prstGeom>
          <a:ln/>
        </p:spPr>
      </p:pic>
      <p:pic>
        <p:nvPicPr>
          <p:cNvPr id="19" name="Picture 18">
            <a:extLst>
              <a:ext uri="{FF2B5EF4-FFF2-40B4-BE49-F238E27FC236}">
                <a16:creationId xmlns:a16="http://schemas.microsoft.com/office/drawing/2014/main" xmlns="" id="{12676BA8-1065-4097-AD47-FD63381331A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442162" y="6141430"/>
            <a:ext cx="907655" cy="633763"/>
          </a:xfrm>
          <a:prstGeom prst="rect">
            <a:avLst/>
          </a:prstGeom>
        </p:spPr>
      </p:pic>
      <p:pic>
        <p:nvPicPr>
          <p:cNvPr id="12" name="Picture 11">
            <a:extLst>
              <a:ext uri="{FF2B5EF4-FFF2-40B4-BE49-F238E27FC236}">
                <a16:creationId xmlns:a16="http://schemas.microsoft.com/office/drawing/2014/main" xmlns="" id="{F512CDD4-0CA1-4263-96B3-93B46364FC1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0511" y="6176171"/>
            <a:ext cx="1444082" cy="526572"/>
          </a:xfrm>
          <a:prstGeom prst="rect">
            <a:avLst/>
          </a:prstGeom>
        </p:spPr>
      </p:pic>
      <p:pic>
        <p:nvPicPr>
          <p:cNvPr id="14" name="Picture 13">
            <a:extLst>
              <a:ext uri="{FF2B5EF4-FFF2-40B4-BE49-F238E27FC236}">
                <a16:creationId xmlns:a16="http://schemas.microsoft.com/office/drawing/2014/main" xmlns="" id="{4947F538-D13A-46E1-ACF3-45DAD8D33CC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378518" y="5953060"/>
            <a:ext cx="907655" cy="907655"/>
          </a:xfrm>
          <a:prstGeom prst="rect">
            <a:avLst/>
          </a:prstGeom>
        </p:spPr>
      </p:pic>
    </p:spTree>
    <p:extLst>
      <p:ext uri="{BB962C8B-B14F-4D97-AF65-F5344CB8AC3E}">
        <p14:creationId xmlns:p14="http://schemas.microsoft.com/office/powerpoint/2010/main" val="3222315068"/>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Ref idx="1003">
        <a:schemeClr val="bg2"/>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59C63D2A-41CE-49F1-A74F-1F35A38684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0511" y="6176171"/>
            <a:ext cx="1444082" cy="526572"/>
          </a:xfrm>
          <a:prstGeom prst="rect">
            <a:avLst/>
          </a:prstGeom>
        </p:spPr>
      </p:pic>
      <p:sp>
        <p:nvSpPr>
          <p:cNvPr id="2" name="Vertical Title 1">
            <a:extLst>
              <a:ext uri="{FF2B5EF4-FFF2-40B4-BE49-F238E27FC236}">
                <a16:creationId xmlns:a16="http://schemas.microsoft.com/office/drawing/2014/main" xmlns="" id="{B586619F-FBC7-46DE-A6C8-4F8BDCB4B223}"/>
              </a:ext>
            </a:extLst>
          </p:cNvPr>
          <p:cNvSpPr>
            <a:spLocks noGrp="1"/>
          </p:cNvSpPr>
          <p:nvPr>
            <p:ph type="title" orient="vert"/>
          </p:nvPr>
        </p:nvSpPr>
        <p:spPr>
          <a:xfrm>
            <a:off x="838200" y="392153"/>
            <a:ext cx="2628900" cy="5811838"/>
          </a:xfrm>
        </p:spPr>
        <p:txBody>
          <a:bodyPr vert="eaVert"/>
          <a:lstStyle>
            <a:lvl1pPr algn="r" rtl="1">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xmlns="" id="{D6950423-EF6F-4E49-833E-AA1E7D6927D4}"/>
              </a:ext>
            </a:extLst>
          </p:cNvPr>
          <p:cNvSpPr>
            <a:spLocks noGrp="1"/>
          </p:cNvSpPr>
          <p:nvPr>
            <p:ph type="body" orient="vert" idx="1"/>
          </p:nvPr>
        </p:nvSpPr>
        <p:spPr>
          <a:xfrm>
            <a:off x="3553120" y="392153"/>
            <a:ext cx="7734300" cy="5811838"/>
          </a:xfrm>
        </p:spPr>
        <p:txBody>
          <a:bodyPr vert="eaVert"/>
          <a:lstStyle>
            <a:lvl1pPr algn="r" rtl="1">
              <a:defRPr/>
            </a:lvl1pPr>
            <a:lvl2pPr algn="r" rtl="1">
              <a:defRPr/>
            </a:lvl2pPr>
            <a:lvl3pPr algn="r" rtl="1">
              <a:defRPr/>
            </a:lvl3pPr>
            <a:lvl4pPr algn="r" rtl="1">
              <a:defRPr/>
            </a:lvl4pPr>
            <a:lvl5pPr algn="r" rtl="1">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a:extLst>
              <a:ext uri="{FF2B5EF4-FFF2-40B4-BE49-F238E27FC236}">
                <a16:creationId xmlns:a16="http://schemas.microsoft.com/office/drawing/2014/main" xmlns="" id="{502DA405-794D-4E82-8694-E66365E5FD4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3457" t="23109" r="11697" b="15693"/>
          <a:stretch/>
        </p:blipFill>
        <p:spPr>
          <a:xfrm>
            <a:off x="838200" y="365126"/>
            <a:ext cx="1798637" cy="850723"/>
          </a:xfrm>
          <a:prstGeom prst="rect">
            <a:avLst/>
          </a:prstGeom>
        </p:spPr>
      </p:pic>
      <p:pic>
        <p:nvPicPr>
          <p:cNvPr id="9" name="Picture 8">
            <a:extLst>
              <a:ext uri="{FF2B5EF4-FFF2-40B4-BE49-F238E27FC236}">
                <a16:creationId xmlns:a16="http://schemas.microsoft.com/office/drawing/2014/main" xmlns="" id="{1F4D7003-859E-49B4-8EFE-3466117274B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18184" y="6238996"/>
            <a:ext cx="2499632" cy="408437"/>
          </a:xfrm>
          <a:prstGeom prst="rect">
            <a:avLst/>
          </a:prstGeom>
        </p:spPr>
      </p:pic>
      <p:pic>
        <p:nvPicPr>
          <p:cNvPr id="14" name="image4.png">
            <a:extLst>
              <a:ext uri="{FF2B5EF4-FFF2-40B4-BE49-F238E27FC236}">
                <a16:creationId xmlns:a16="http://schemas.microsoft.com/office/drawing/2014/main" xmlns="" id="{569C2328-3E0F-440D-8A43-8CCD215DD405}"/>
              </a:ext>
            </a:extLst>
          </p:cNvPr>
          <p:cNvPicPr/>
          <p:nvPr userDrawn="1"/>
        </p:nvPicPr>
        <p:blipFill>
          <a:blip r:embed="rId5"/>
          <a:srcRect/>
          <a:stretch>
            <a:fillRect/>
          </a:stretch>
        </p:blipFill>
        <p:spPr>
          <a:xfrm>
            <a:off x="7274132" y="6188634"/>
            <a:ext cx="1236569" cy="501648"/>
          </a:xfrm>
          <a:prstGeom prst="rect">
            <a:avLst/>
          </a:prstGeom>
          <a:ln/>
        </p:spPr>
      </p:pic>
      <p:pic>
        <p:nvPicPr>
          <p:cNvPr id="16" name="Picture 15">
            <a:extLst>
              <a:ext uri="{FF2B5EF4-FFF2-40B4-BE49-F238E27FC236}">
                <a16:creationId xmlns:a16="http://schemas.microsoft.com/office/drawing/2014/main" xmlns="" id="{2FE33245-9F2C-4FCD-A01E-7ED51E8528A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442162" y="6141430"/>
            <a:ext cx="907655" cy="633763"/>
          </a:xfrm>
          <a:prstGeom prst="rect">
            <a:avLst/>
          </a:prstGeom>
        </p:spPr>
      </p:pic>
      <p:pic>
        <p:nvPicPr>
          <p:cNvPr id="11" name="Picture 10">
            <a:extLst>
              <a:ext uri="{FF2B5EF4-FFF2-40B4-BE49-F238E27FC236}">
                <a16:creationId xmlns:a16="http://schemas.microsoft.com/office/drawing/2014/main" xmlns="" id="{D0AD0D5C-F67B-4A14-AA16-AEFEB09A1D5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378518" y="5953060"/>
            <a:ext cx="907655" cy="907655"/>
          </a:xfrm>
          <a:prstGeom prst="rect">
            <a:avLst/>
          </a:prstGeom>
        </p:spPr>
      </p:pic>
    </p:spTree>
    <p:extLst>
      <p:ext uri="{BB962C8B-B14F-4D97-AF65-F5344CB8AC3E}">
        <p14:creationId xmlns:p14="http://schemas.microsoft.com/office/powerpoint/2010/main" val="217900571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85405D-9116-43BC-B7FA-FFEEE28E5271}"/>
              </a:ext>
            </a:extLst>
          </p:cNvPr>
          <p:cNvSpPr>
            <a:spLocks noGrp="1"/>
          </p:cNvSpPr>
          <p:nvPr>
            <p:ph type="title"/>
          </p:nvPr>
        </p:nvSpPr>
        <p:spPr/>
        <p:txBody>
          <a:bodyPr/>
          <a:lstStyle>
            <a:lvl1pPr algn="r" rtl="1">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FB3D0E81-049D-4C42-98E5-261E5E24AAAC}"/>
              </a:ext>
            </a:extLst>
          </p:cNvPr>
          <p:cNvSpPr>
            <a:spLocks noGrp="1"/>
          </p:cNvSpPr>
          <p:nvPr>
            <p:ph idx="1"/>
          </p:nvPr>
        </p:nvSpPr>
        <p:spPr/>
        <p:txBody>
          <a:bodyPr/>
          <a:lstStyle>
            <a:lvl1pPr algn="r" rtl="1">
              <a:defRPr/>
            </a:lvl1pPr>
            <a:lvl2pPr algn="r" rtl="1">
              <a:defRPr/>
            </a:lvl2pPr>
            <a:lvl3pPr algn="r" rtl="1">
              <a:defRPr/>
            </a:lvl3pPr>
            <a:lvl4pPr algn="r" rtl="1">
              <a:defRPr/>
            </a:lvl4pPr>
            <a:lvl5pPr algn="r" rtl="1">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xmlns="" id="{9B6F98B1-166C-4CEF-B429-54A1DC297D45}"/>
              </a:ext>
            </a:extLst>
          </p:cNvPr>
          <p:cNvSpPr/>
          <p:nvPr userDrawn="1"/>
        </p:nvSpPr>
        <p:spPr>
          <a:xfrm>
            <a:off x="838200" y="1686462"/>
            <a:ext cx="11122639" cy="10421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9D38111D-9A0D-44F3-86BD-949857EC9C93}"/>
              </a:ext>
            </a:extLst>
          </p:cNvPr>
          <p:cNvSpPr/>
          <p:nvPr userDrawn="1"/>
        </p:nvSpPr>
        <p:spPr>
          <a:xfrm>
            <a:off x="11353800" y="1272620"/>
            <a:ext cx="124513" cy="490434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xmlns="" id="{C82659AD-54B2-46C5-8D89-35BC4841CF8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457" t="23109" r="11697" b="15693"/>
          <a:stretch/>
        </p:blipFill>
        <p:spPr>
          <a:xfrm>
            <a:off x="838200" y="365126"/>
            <a:ext cx="1798637" cy="850723"/>
          </a:xfrm>
          <a:prstGeom prst="rect">
            <a:avLst/>
          </a:prstGeom>
        </p:spPr>
      </p:pic>
      <p:pic>
        <p:nvPicPr>
          <p:cNvPr id="28" name="Picture 27">
            <a:extLst>
              <a:ext uri="{FF2B5EF4-FFF2-40B4-BE49-F238E27FC236}">
                <a16:creationId xmlns:a16="http://schemas.microsoft.com/office/drawing/2014/main" xmlns="" id="{7648EA95-4E6D-412B-AF94-D8D53A8BF9F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18184" y="6238996"/>
            <a:ext cx="2499632" cy="408437"/>
          </a:xfrm>
          <a:prstGeom prst="rect">
            <a:avLst/>
          </a:prstGeom>
        </p:spPr>
      </p:pic>
      <p:pic>
        <p:nvPicPr>
          <p:cNvPr id="29" name="image4.png">
            <a:extLst>
              <a:ext uri="{FF2B5EF4-FFF2-40B4-BE49-F238E27FC236}">
                <a16:creationId xmlns:a16="http://schemas.microsoft.com/office/drawing/2014/main" xmlns="" id="{6FB5661D-744B-4CB0-910C-36D529279860}"/>
              </a:ext>
            </a:extLst>
          </p:cNvPr>
          <p:cNvPicPr/>
          <p:nvPr userDrawn="1"/>
        </p:nvPicPr>
        <p:blipFill>
          <a:blip r:embed="rId4"/>
          <a:srcRect/>
          <a:stretch>
            <a:fillRect/>
          </a:stretch>
        </p:blipFill>
        <p:spPr>
          <a:xfrm>
            <a:off x="7274132" y="6188634"/>
            <a:ext cx="1236569" cy="501648"/>
          </a:xfrm>
          <a:prstGeom prst="rect">
            <a:avLst/>
          </a:prstGeom>
          <a:ln/>
        </p:spPr>
      </p:pic>
      <p:pic>
        <p:nvPicPr>
          <p:cNvPr id="30" name="Picture 29">
            <a:extLst>
              <a:ext uri="{FF2B5EF4-FFF2-40B4-BE49-F238E27FC236}">
                <a16:creationId xmlns:a16="http://schemas.microsoft.com/office/drawing/2014/main" xmlns="" id="{689AEE08-A1E0-4195-8287-D5489E34A34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442162" y="6141430"/>
            <a:ext cx="907655" cy="633763"/>
          </a:xfrm>
          <a:prstGeom prst="rect">
            <a:avLst/>
          </a:prstGeom>
        </p:spPr>
      </p:pic>
      <p:pic>
        <p:nvPicPr>
          <p:cNvPr id="12" name="Picture 11">
            <a:extLst>
              <a:ext uri="{FF2B5EF4-FFF2-40B4-BE49-F238E27FC236}">
                <a16:creationId xmlns:a16="http://schemas.microsoft.com/office/drawing/2014/main" xmlns="" id="{C9FF4BC8-6FC0-405E-917A-57BD2007E44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0511" y="6176171"/>
            <a:ext cx="1444082" cy="526572"/>
          </a:xfrm>
          <a:prstGeom prst="rect">
            <a:avLst/>
          </a:prstGeom>
        </p:spPr>
      </p:pic>
      <p:pic>
        <p:nvPicPr>
          <p:cNvPr id="13" name="Picture 12">
            <a:extLst>
              <a:ext uri="{FF2B5EF4-FFF2-40B4-BE49-F238E27FC236}">
                <a16:creationId xmlns:a16="http://schemas.microsoft.com/office/drawing/2014/main" xmlns="" id="{FB420C0A-340F-4D7C-B59E-05FAB5D4190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378518" y="5953060"/>
            <a:ext cx="907655" cy="907655"/>
          </a:xfrm>
          <a:prstGeom prst="rect">
            <a:avLst/>
          </a:prstGeom>
        </p:spPr>
      </p:pic>
    </p:spTree>
    <p:extLst>
      <p:ext uri="{BB962C8B-B14F-4D97-AF65-F5344CB8AC3E}">
        <p14:creationId xmlns:p14="http://schemas.microsoft.com/office/powerpoint/2010/main" val="95939875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3C41CB-3EAD-4159-97AC-71869439A451}"/>
              </a:ext>
            </a:extLst>
          </p:cNvPr>
          <p:cNvSpPr>
            <a:spLocks noGrp="1"/>
          </p:cNvSpPr>
          <p:nvPr>
            <p:ph type="title"/>
          </p:nvPr>
        </p:nvSpPr>
        <p:spPr>
          <a:xfrm>
            <a:off x="831851" y="1709740"/>
            <a:ext cx="10515600" cy="2852737"/>
          </a:xfrm>
        </p:spPr>
        <p:txBody>
          <a:bodyPr anchor="b"/>
          <a:lstStyle>
            <a:lvl1pPr algn="r" rtl="1">
              <a:defRPr sz="6000"/>
            </a:lvl1pPr>
          </a:lstStyle>
          <a:p>
            <a:r>
              <a:rPr lang="en-US" dirty="0"/>
              <a:t>Click to edit Master title style</a:t>
            </a:r>
          </a:p>
        </p:txBody>
      </p:sp>
      <p:sp>
        <p:nvSpPr>
          <p:cNvPr id="3" name="Text Placeholder 2">
            <a:extLst>
              <a:ext uri="{FF2B5EF4-FFF2-40B4-BE49-F238E27FC236}">
                <a16:creationId xmlns:a16="http://schemas.microsoft.com/office/drawing/2014/main" xmlns="" id="{04A80954-5EDF-403F-995D-A3CD301E8943}"/>
              </a:ext>
            </a:extLst>
          </p:cNvPr>
          <p:cNvSpPr>
            <a:spLocks noGrp="1"/>
          </p:cNvSpPr>
          <p:nvPr>
            <p:ph type="body" idx="1"/>
          </p:nvPr>
        </p:nvSpPr>
        <p:spPr>
          <a:xfrm>
            <a:off x="831851" y="4589465"/>
            <a:ext cx="10515600" cy="1500187"/>
          </a:xfrm>
        </p:spPr>
        <p:txBody>
          <a:bodyPr/>
          <a:lstStyle>
            <a:lvl1pPr marL="0" indent="0" algn="r" rtl="1">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pic>
        <p:nvPicPr>
          <p:cNvPr id="18" name="Picture 17">
            <a:extLst>
              <a:ext uri="{FF2B5EF4-FFF2-40B4-BE49-F238E27FC236}">
                <a16:creationId xmlns:a16="http://schemas.microsoft.com/office/drawing/2014/main" xmlns="" id="{66CEF1A8-0596-4F95-9679-274DBB6C1B2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457" t="23109" r="11697" b="15693"/>
          <a:stretch/>
        </p:blipFill>
        <p:spPr>
          <a:xfrm>
            <a:off x="838200" y="365126"/>
            <a:ext cx="1798637" cy="850723"/>
          </a:xfrm>
          <a:prstGeom prst="rect">
            <a:avLst/>
          </a:prstGeom>
        </p:spPr>
      </p:pic>
      <p:pic>
        <p:nvPicPr>
          <p:cNvPr id="9" name="Picture 8">
            <a:extLst>
              <a:ext uri="{FF2B5EF4-FFF2-40B4-BE49-F238E27FC236}">
                <a16:creationId xmlns:a16="http://schemas.microsoft.com/office/drawing/2014/main" xmlns="" id="{0F149C08-28C2-485C-B1FA-3422ACD8C63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18184" y="6238996"/>
            <a:ext cx="2499632" cy="408437"/>
          </a:xfrm>
          <a:prstGeom prst="rect">
            <a:avLst/>
          </a:prstGeom>
        </p:spPr>
      </p:pic>
      <p:pic>
        <p:nvPicPr>
          <p:cNvPr id="10" name="image4.png">
            <a:extLst>
              <a:ext uri="{FF2B5EF4-FFF2-40B4-BE49-F238E27FC236}">
                <a16:creationId xmlns:a16="http://schemas.microsoft.com/office/drawing/2014/main" xmlns="" id="{A73B7ACA-CBA1-4F5F-B0BA-96F4A79D09DE}"/>
              </a:ext>
            </a:extLst>
          </p:cNvPr>
          <p:cNvPicPr/>
          <p:nvPr userDrawn="1"/>
        </p:nvPicPr>
        <p:blipFill>
          <a:blip r:embed="rId4"/>
          <a:srcRect/>
          <a:stretch>
            <a:fillRect/>
          </a:stretch>
        </p:blipFill>
        <p:spPr>
          <a:xfrm>
            <a:off x="7274132" y="6188634"/>
            <a:ext cx="1236569" cy="501648"/>
          </a:xfrm>
          <a:prstGeom prst="rect">
            <a:avLst/>
          </a:prstGeom>
          <a:ln/>
        </p:spPr>
      </p:pic>
      <p:pic>
        <p:nvPicPr>
          <p:cNvPr id="11" name="Picture 10">
            <a:extLst>
              <a:ext uri="{FF2B5EF4-FFF2-40B4-BE49-F238E27FC236}">
                <a16:creationId xmlns:a16="http://schemas.microsoft.com/office/drawing/2014/main" xmlns="" id="{2B679E6D-A66B-4BBF-A91D-4919AFAE50F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442162" y="6141430"/>
            <a:ext cx="907655" cy="633763"/>
          </a:xfrm>
          <a:prstGeom prst="rect">
            <a:avLst/>
          </a:prstGeom>
        </p:spPr>
      </p:pic>
      <p:pic>
        <p:nvPicPr>
          <p:cNvPr id="13" name="Picture 12">
            <a:extLst>
              <a:ext uri="{FF2B5EF4-FFF2-40B4-BE49-F238E27FC236}">
                <a16:creationId xmlns:a16="http://schemas.microsoft.com/office/drawing/2014/main" xmlns="" id="{A4D87BCC-C702-46EB-B655-63CAB293325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0511" y="6176171"/>
            <a:ext cx="1444082" cy="526572"/>
          </a:xfrm>
          <a:prstGeom prst="rect">
            <a:avLst/>
          </a:prstGeom>
        </p:spPr>
      </p:pic>
      <p:pic>
        <p:nvPicPr>
          <p:cNvPr id="15" name="Picture 14">
            <a:extLst>
              <a:ext uri="{FF2B5EF4-FFF2-40B4-BE49-F238E27FC236}">
                <a16:creationId xmlns:a16="http://schemas.microsoft.com/office/drawing/2014/main" xmlns="" id="{C15083AF-9498-46DE-8824-F1363BCA0D9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442162" y="6160284"/>
            <a:ext cx="907655" cy="633763"/>
          </a:xfrm>
          <a:prstGeom prst="rect">
            <a:avLst/>
          </a:prstGeom>
        </p:spPr>
      </p:pic>
      <p:pic>
        <p:nvPicPr>
          <p:cNvPr id="16" name="Picture 15">
            <a:extLst>
              <a:ext uri="{FF2B5EF4-FFF2-40B4-BE49-F238E27FC236}">
                <a16:creationId xmlns:a16="http://schemas.microsoft.com/office/drawing/2014/main" xmlns="" id="{CE76ECBD-2D1D-42D0-899A-25C0111E764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0511" y="6195025"/>
            <a:ext cx="1444082" cy="526572"/>
          </a:xfrm>
          <a:prstGeom prst="rect">
            <a:avLst/>
          </a:prstGeom>
        </p:spPr>
      </p:pic>
      <p:pic>
        <p:nvPicPr>
          <p:cNvPr id="19" name="Picture 18">
            <a:extLst>
              <a:ext uri="{FF2B5EF4-FFF2-40B4-BE49-F238E27FC236}">
                <a16:creationId xmlns:a16="http://schemas.microsoft.com/office/drawing/2014/main" xmlns="" id="{CC5525C5-90A8-4604-85D9-DC08328981D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378518" y="5953060"/>
            <a:ext cx="907655" cy="907655"/>
          </a:xfrm>
          <a:prstGeom prst="rect">
            <a:avLst/>
          </a:prstGeom>
        </p:spPr>
      </p:pic>
    </p:spTree>
    <p:extLst>
      <p:ext uri="{BB962C8B-B14F-4D97-AF65-F5344CB8AC3E}">
        <p14:creationId xmlns:p14="http://schemas.microsoft.com/office/powerpoint/2010/main" val="261190316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C2E5A0-D84C-4AD0-8E6E-523D937F805F}"/>
              </a:ext>
            </a:extLst>
          </p:cNvPr>
          <p:cNvSpPr>
            <a:spLocks noGrp="1"/>
          </p:cNvSpPr>
          <p:nvPr>
            <p:ph type="title"/>
          </p:nvPr>
        </p:nvSpPr>
        <p:spPr/>
        <p:txBody>
          <a:bodyPr/>
          <a:lstStyle>
            <a:lvl1pPr algn="r" rtl="1">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4086E8F0-0053-45D4-A91C-82D712446BFC}"/>
              </a:ext>
            </a:extLst>
          </p:cNvPr>
          <p:cNvSpPr>
            <a:spLocks noGrp="1"/>
          </p:cNvSpPr>
          <p:nvPr>
            <p:ph sz="half" idx="1"/>
          </p:nvPr>
        </p:nvSpPr>
        <p:spPr>
          <a:xfrm>
            <a:off x="838200" y="1825625"/>
            <a:ext cx="5181600" cy="4351338"/>
          </a:xfrm>
        </p:spPr>
        <p:txBody>
          <a:bodyPr/>
          <a:lstStyle>
            <a:lvl1pPr algn="r" rtl="1">
              <a:defRPr/>
            </a:lvl1pPr>
            <a:lvl2pPr algn="r" rtl="1">
              <a:defRPr/>
            </a:lvl2pPr>
            <a:lvl3pPr algn="r" rtl="1">
              <a:defRPr/>
            </a:lvl3pPr>
            <a:lvl4pPr algn="r" rtl="1">
              <a:defRPr/>
            </a:lvl4pPr>
            <a:lvl5pPr algn="r" rtl="1">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xmlns="" id="{C976D9B3-DAF8-4435-A110-F6BDC7F8C01D}"/>
              </a:ext>
            </a:extLst>
          </p:cNvPr>
          <p:cNvSpPr>
            <a:spLocks noGrp="1"/>
          </p:cNvSpPr>
          <p:nvPr>
            <p:ph sz="half" idx="2"/>
          </p:nvPr>
        </p:nvSpPr>
        <p:spPr>
          <a:xfrm>
            <a:off x="6172200" y="1825625"/>
            <a:ext cx="5181600" cy="4351338"/>
          </a:xfrm>
        </p:spPr>
        <p:txBody>
          <a:bodyPr/>
          <a:lstStyle>
            <a:lvl1pPr algn="r" rtl="1">
              <a:defRPr/>
            </a:lvl1pPr>
            <a:lvl2pPr algn="r" rtl="1">
              <a:defRPr/>
            </a:lvl2pPr>
            <a:lvl3pPr algn="r" rtl="1">
              <a:defRPr/>
            </a:lvl3pPr>
            <a:lvl4pPr algn="r" rtl="1">
              <a:defRPr/>
            </a:lvl4pPr>
            <a:lvl5pPr algn="r" rtl="1">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23" name="Picture 22">
            <a:extLst>
              <a:ext uri="{FF2B5EF4-FFF2-40B4-BE49-F238E27FC236}">
                <a16:creationId xmlns:a16="http://schemas.microsoft.com/office/drawing/2014/main" xmlns="" id="{A3219DDF-5863-4B65-A8C4-7929701B3C7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457" t="23109" r="11697" b="15693"/>
          <a:stretch/>
        </p:blipFill>
        <p:spPr>
          <a:xfrm>
            <a:off x="838200" y="365126"/>
            <a:ext cx="1798637" cy="850723"/>
          </a:xfrm>
          <a:prstGeom prst="rect">
            <a:avLst/>
          </a:prstGeom>
        </p:spPr>
      </p:pic>
      <p:sp>
        <p:nvSpPr>
          <p:cNvPr id="24" name="Rectangle 23">
            <a:extLst>
              <a:ext uri="{FF2B5EF4-FFF2-40B4-BE49-F238E27FC236}">
                <a16:creationId xmlns:a16="http://schemas.microsoft.com/office/drawing/2014/main" xmlns="" id="{958E070F-7775-433E-90EE-76CD6542C7E6}"/>
              </a:ext>
            </a:extLst>
          </p:cNvPr>
          <p:cNvSpPr/>
          <p:nvPr userDrawn="1"/>
        </p:nvSpPr>
        <p:spPr>
          <a:xfrm>
            <a:off x="838200" y="1686462"/>
            <a:ext cx="11122639" cy="10421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8B3FCE9F-44AA-4589-B8D0-52FC540D7FB9}"/>
              </a:ext>
            </a:extLst>
          </p:cNvPr>
          <p:cNvSpPr/>
          <p:nvPr userDrawn="1"/>
        </p:nvSpPr>
        <p:spPr>
          <a:xfrm>
            <a:off x="11353800" y="1272620"/>
            <a:ext cx="124513" cy="490434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xmlns="" id="{4A563FFA-01B7-4BF0-98BF-1BB97F98FA3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18184" y="6238996"/>
            <a:ext cx="2499632" cy="408437"/>
          </a:xfrm>
          <a:prstGeom prst="rect">
            <a:avLst/>
          </a:prstGeom>
        </p:spPr>
      </p:pic>
      <p:pic>
        <p:nvPicPr>
          <p:cNvPr id="16" name="image4.png">
            <a:extLst>
              <a:ext uri="{FF2B5EF4-FFF2-40B4-BE49-F238E27FC236}">
                <a16:creationId xmlns:a16="http://schemas.microsoft.com/office/drawing/2014/main" xmlns="" id="{3F56A4DB-E678-4E36-968E-7558BC8A8FCF}"/>
              </a:ext>
            </a:extLst>
          </p:cNvPr>
          <p:cNvPicPr/>
          <p:nvPr userDrawn="1"/>
        </p:nvPicPr>
        <p:blipFill>
          <a:blip r:embed="rId4"/>
          <a:srcRect/>
          <a:stretch>
            <a:fillRect/>
          </a:stretch>
        </p:blipFill>
        <p:spPr>
          <a:xfrm>
            <a:off x="7274132" y="6188634"/>
            <a:ext cx="1236569" cy="501648"/>
          </a:xfrm>
          <a:prstGeom prst="rect">
            <a:avLst/>
          </a:prstGeom>
          <a:ln/>
        </p:spPr>
      </p:pic>
      <p:pic>
        <p:nvPicPr>
          <p:cNvPr id="17" name="Picture 16">
            <a:extLst>
              <a:ext uri="{FF2B5EF4-FFF2-40B4-BE49-F238E27FC236}">
                <a16:creationId xmlns:a16="http://schemas.microsoft.com/office/drawing/2014/main" xmlns="" id="{BDDD1EDB-122D-401B-8AE4-CCF901D256E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442162" y="6141430"/>
            <a:ext cx="907655" cy="633763"/>
          </a:xfrm>
          <a:prstGeom prst="rect">
            <a:avLst/>
          </a:prstGeom>
        </p:spPr>
      </p:pic>
      <p:pic>
        <p:nvPicPr>
          <p:cNvPr id="13" name="Picture 12">
            <a:extLst>
              <a:ext uri="{FF2B5EF4-FFF2-40B4-BE49-F238E27FC236}">
                <a16:creationId xmlns:a16="http://schemas.microsoft.com/office/drawing/2014/main" xmlns="" id="{F42509F3-F2A7-42C8-B3A8-1F41FA2FA14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0511" y="6176171"/>
            <a:ext cx="1444082" cy="526572"/>
          </a:xfrm>
          <a:prstGeom prst="rect">
            <a:avLst/>
          </a:prstGeom>
        </p:spPr>
      </p:pic>
      <p:pic>
        <p:nvPicPr>
          <p:cNvPr id="14" name="Picture 13">
            <a:extLst>
              <a:ext uri="{FF2B5EF4-FFF2-40B4-BE49-F238E27FC236}">
                <a16:creationId xmlns:a16="http://schemas.microsoft.com/office/drawing/2014/main" xmlns="" id="{3A56848B-125C-46FD-B5D1-7843B3170D1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378518" y="5953060"/>
            <a:ext cx="907655" cy="907655"/>
          </a:xfrm>
          <a:prstGeom prst="rect">
            <a:avLst/>
          </a:prstGeom>
        </p:spPr>
      </p:pic>
    </p:spTree>
    <p:extLst>
      <p:ext uri="{BB962C8B-B14F-4D97-AF65-F5344CB8AC3E}">
        <p14:creationId xmlns:p14="http://schemas.microsoft.com/office/powerpoint/2010/main" val="272511193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D27FB2-4CC9-44CE-9DA7-2057A8DBC6F2}"/>
              </a:ext>
            </a:extLst>
          </p:cNvPr>
          <p:cNvSpPr>
            <a:spLocks noGrp="1"/>
          </p:cNvSpPr>
          <p:nvPr>
            <p:ph type="title"/>
          </p:nvPr>
        </p:nvSpPr>
        <p:spPr>
          <a:xfrm>
            <a:off x="839788" y="365127"/>
            <a:ext cx="10515600" cy="1325563"/>
          </a:xfrm>
        </p:spPr>
        <p:txBody>
          <a:bodyPr/>
          <a:lstStyle>
            <a:lvl1pPr algn="r" rtl="1">
              <a:defRPr/>
            </a:lvl1pPr>
          </a:lstStyle>
          <a:p>
            <a:r>
              <a:rPr lang="en-US" dirty="0"/>
              <a:t>Click to edit Master title style</a:t>
            </a:r>
          </a:p>
        </p:txBody>
      </p:sp>
      <p:sp>
        <p:nvSpPr>
          <p:cNvPr id="3" name="Text Placeholder 2">
            <a:extLst>
              <a:ext uri="{FF2B5EF4-FFF2-40B4-BE49-F238E27FC236}">
                <a16:creationId xmlns:a16="http://schemas.microsoft.com/office/drawing/2014/main" xmlns="" id="{DEAE1F01-7442-43AE-B192-9847F4AA928F}"/>
              </a:ext>
            </a:extLst>
          </p:cNvPr>
          <p:cNvSpPr>
            <a:spLocks noGrp="1"/>
          </p:cNvSpPr>
          <p:nvPr>
            <p:ph type="body" idx="1"/>
          </p:nvPr>
        </p:nvSpPr>
        <p:spPr>
          <a:xfrm>
            <a:off x="839789" y="1681163"/>
            <a:ext cx="5157787" cy="823912"/>
          </a:xfrm>
        </p:spPr>
        <p:txBody>
          <a:bodyPr anchor="b"/>
          <a:lstStyle>
            <a:lvl1pPr marL="0" indent="0" algn="r" rtl="1">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xmlns="" id="{D08A5F84-8D4D-41C5-A6ED-879A02121EF2}"/>
              </a:ext>
            </a:extLst>
          </p:cNvPr>
          <p:cNvSpPr>
            <a:spLocks noGrp="1"/>
          </p:cNvSpPr>
          <p:nvPr>
            <p:ph sz="half" idx="2"/>
          </p:nvPr>
        </p:nvSpPr>
        <p:spPr>
          <a:xfrm>
            <a:off x="839789" y="2505075"/>
            <a:ext cx="5157787" cy="3684588"/>
          </a:xfrm>
        </p:spPr>
        <p:txBody>
          <a:bodyPr/>
          <a:lstStyle>
            <a:lvl3pPr algn="r" rtl="1">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xmlns="" id="{271D2160-17A8-4AEE-9AF8-B915D3D75E15}"/>
              </a:ext>
            </a:extLst>
          </p:cNvPr>
          <p:cNvSpPr>
            <a:spLocks noGrp="1"/>
          </p:cNvSpPr>
          <p:nvPr>
            <p:ph type="body" sz="quarter" idx="3"/>
          </p:nvPr>
        </p:nvSpPr>
        <p:spPr>
          <a:xfrm>
            <a:off x="6172201" y="1681163"/>
            <a:ext cx="5183188" cy="823912"/>
          </a:xfrm>
        </p:spPr>
        <p:txBody>
          <a:bodyPr anchor="b"/>
          <a:lstStyle>
            <a:lvl1pPr marL="0" indent="0" algn="r" rtl="1">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06485BC3-67A8-4FB8-A865-0C0729922F6F}"/>
              </a:ext>
            </a:extLst>
          </p:cNvPr>
          <p:cNvSpPr>
            <a:spLocks noGrp="1"/>
          </p:cNvSpPr>
          <p:nvPr>
            <p:ph sz="quarter" idx="4"/>
          </p:nvPr>
        </p:nvSpPr>
        <p:spPr>
          <a:xfrm>
            <a:off x="6172201" y="2505075"/>
            <a:ext cx="5183188" cy="3684588"/>
          </a:xfrm>
        </p:spPr>
        <p:txBody>
          <a:bodyPr/>
          <a:lstStyle>
            <a:lvl1pPr algn="r" rtl="1">
              <a:defRPr/>
            </a:lvl1pPr>
            <a:lvl2pPr algn="r" rtl="1">
              <a:defRPr/>
            </a:lvl2pPr>
            <a:lvl3pPr algn="r" rtl="1">
              <a:defRPr/>
            </a:lvl3pPr>
            <a:lvl4pPr algn="r" rtl="1">
              <a:defRPr/>
            </a:lvl4pPr>
            <a:lvl5pPr algn="r" rtl="1">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22" name="Picture 21">
            <a:extLst>
              <a:ext uri="{FF2B5EF4-FFF2-40B4-BE49-F238E27FC236}">
                <a16:creationId xmlns:a16="http://schemas.microsoft.com/office/drawing/2014/main" xmlns="" id="{9A681E6C-C747-4D59-B430-269FCE857DD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457" t="23109" r="11697" b="15693"/>
          <a:stretch/>
        </p:blipFill>
        <p:spPr>
          <a:xfrm>
            <a:off x="838200" y="365126"/>
            <a:ext cx="1798637" cy="850723"/>
          </a:xfrm>
          <a:prstGeom prst="rect">
            <a:avLst/>
          </a:prstGeom>
        </p:spPr>
      </p:pic>
      <p:sp>
        <p:nvSpPr>
          <p:cNvPr id="23" name="Rectangle 22">
            <a:extLst>
              <a:ext uri="{FF2B5EF4-FFF2-40B4-BE49-F238E27FC236}">
                <a16:creationId xmlns:a16="http://schemas.microsoft.com/office/drawing/2014/main" xmlns="" id="{AA084D54-8887-4E10-B82C-3803018D66BA}"/>
              </a:ext>
            </a:extLst>
          </p:cNvPr>
          <p:cNvSpPr/>
          <p:nvPr userDrawn="1"/>
        </p:nvSpPr>
        <p:spPr>
          <a:xfrm>
            <a:off x="838200" y="1686462"/>
            <a:ext cx="11122639" cy="10421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3FC5F197-117D-4CB3-B35C-2CAC7574C562}"/>
              </a:ext>
            </a:extLst>
          </p:cNvPr>
          <p:cNvSpPr/>
          <p:nvPr userDrawn="1"/>
        </p:nvSpPr>
        <p:spPr>
          <a:xfrm>
            <a:off x="11353800" y="1272620"/>
            <a:ext cx="124513" cy="490434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xmlns="" id="{5DCEF692-BE05-4220-A9B6-DF2D15698B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18184" y="6238996"/>
            <a:ext cx="2499632" cy="408437"/>
          </a:xfrm>
          <a:prstGeom prst="rect">
            <a:avLst/>
          </a:prstGeom>
        </p:spPr>
      </p:pic>
      <p:pic>
        <p:nvPicPr>
          <p:cNvPr id="21" name="image4.png">
            <a:extLst>
              <a:ext uri="{FF2B5EF4-FFF2-40B4-BE49-F238E27FC236}">
                <a16:creationId xmlns:a16="http://schemas.microsoft.com/office/drawing/2014/main" xmlns="" id="{411E9544-A6E6-430E-8A5D-3728260B5259}"/>
              </a:ext>
            </a:extLst>
          </p:cNvPr>
          <p:cNvPicPr/>
          <p:nvPr userDrawn="1"/>
        </p:nvPicPr>
        <p:blipFill>
          <a:blip r:embed="rId4"/>
          <a:srcRect/>
          <a:stretch>
            <a:fillRect/>
          </a:stretch>
        </p:blipFill>
        <p:spPr>
          <a:xfrm>
            <a:off x="7274132" y="6188634"/>
            <a:ext cx="1236569" cy="501648"/>
          </a:xfrm>
          <a:prstGeom prst="rect">
            <a:avLst/>
          </a:prstGeom>
          <a:ln/>
        </p:spPr>
      </p:pic>
      <p:pic>
        <p:nvPicPr>
          <p:cNvPr id="25" name="Picture 24">
            <a:extLst>
              <a:ext uri="{FF2B5EF4-FFF2-40B4-BE49-F238E27FC236}">
                <a16:creationId xmlns:a16="http://schemas.microsoft.com/office/drawing/2014/main" xmlns="" id="{27DD75E4-454D-4192-B9AD-733C3A0D102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442162" y="6141430"/>
            <a:ext cx="907655" cy="633763"/>
          </a:xfrm>
          <a:prstGeom prst="rect">
            <a:avLst/>
          </a:prstGeom>
        </p:spPr>
      </p:pic>
      <p:pic>
        <p:nvPicPr>
          <p:cNvPr id="15" name="Picture 14">
            <a:extLst>
              <a:ext uri="{FF2B5EF4-FFF2-40B4-BE49-F238E27FC236}">
                <a16:creationId xmlns:a16="http://schemas.microsoft.com/office/drawing/2014/main" xmlns="" id="{C19B5713-E974-4D74-9889-21FD2BB2C6A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0511" y="6176171"/>
            <a:ext cx="1444082" cy="526572"/>
          </a:xfrm>
          <a:prstGeom prst="rect">
            <a:avLst/>
          </a:prstGeom>
        </p:spPr>
      </p:pic>
      <p:pic>
        <p:nvPicPr>
          <p:cNvPr id="17" name="Picture 16">
            <a:extLst>
              <a:ext uri="{FF2B5EF4-FFF2-40B4-BE49-F238E27FC236}">
                <a16:creationId xmlns:a16="http://schemas.microsoft.com/office/drawing/2014/main" xmlns="" id="{19538D07-C5ED-47F7-BEDA-B37EE188375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378518" y="5953060"/>
            <a:ext cx="907655" cy="907655"/>
          </a:xfrm>
          <a:prstGeom prst="rect">
            <a:avLst/>
          </a:prstGeom>
        </p:spPr>
      </p:pic>
    </p:spTree>
    <p:extLst>
      <p:ext uri="{BB962C8B-B14F-4D97-AF65-F5344CB8AC3E}">
        <p14:creationId xmlns:p14="http://schemas.microsoft.com/office/powerpoint/2010/main" val="217054285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E5363C-7531-4593-A015-0171C501BA2E}"/>
              </a:ext>
            </a:extLst>
          </p:cNvPr>
          <p:cNvSpPr>
            <a:spLocks noGrp="1"/>
          </p:cNvSpPr>
          <p:nvPr>
            <p:ph type="title"/>
          </p:nvPr>
        </p:nvSpPr>
        <p:spPr/>
        <p:txBody>
          <a:bodyPr/>
          <a:lstStyle>
            <a:lvl1pPr algn="r" rtl="1">
              <a:defRPr/>
            </a:lvl1pPr>
          </a:lstStyle>
          <a:p>
            <a:r>
              <a:rPr lang="en-US" dirty="0"/>
              <a:t>Click to edit Master title style</a:t>
            </a:r>
          </a:p>
        </p:txBody>
      </p:sp>
      <p:pic>
        <p:nvPicPr>
          <p:cNvPr id="30" name="Picture 29">
            <a:extLst>
              <a:ext uri="{FF2B5EF4-FFF2-40B4-BE49-F238E27FC236}">
                <a16:creationId xmlns:a16="http://schemas.microsoft.com/office/drawing/2014/main" xmlns="" id="{360134D2-FD76-4F6D-8617-4269729B1E0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457" t="23109" r="11697" b="15693"/>
          <a:stretch/>
        </p:blipFill>
        <p:spPr>
          <a:xfrm>
            <a:off x="838200" y="365126"/>
            <a:ext cx="1798637" cy="850723"/>
          </a:xfrm>
          <a:prstGeom prst="rect">
            <a:avLst/>
          </a:prstGeom>
        </p:spPr>
      </p:pic>
      <p:sp>
        <p:nvSpPr>
          <p:cNvPr id="31" name="Rectangle 30">
            <a:extLst>
              <a:ext uri="{FF2B5EF4-FFF2-40B4-BE49-F238E27FC236}">
                <a16:creationId xmlns:a16="http://schemas.microsoft.com/office/drawing/2014/main" xmlns="" id="{68274BAE-F60E-498C-A4F4-BFCA9C0A6E5F}"/>
              </a:ext>
            </a:extLst>
          </p:cNvPr>
          <p:cNvSpPr/>
          <p:nvPr userDrawn="1"/>
        </p:nvSpPr>
        <p:spPr>
          <a:xfrm>
            <a:off x="838200" y="1686462"/>
            <a:ext cx="11122639" cy="10421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xmlns="" id="{A6215699-C9A3-4F2E-8879-0F4311959D66}"/>
              </a:ext>
            </a:extLst>
          </p:cNvPr>
          <p:cNvSpPr/>
          <p:nvPr userDrawn="1"/>
        </p:nvSpPr>
        <p:spPr>
          <a:xfrm>
            <a:off x="11353800" y="1272620"/>
            <a:ext cx="124513" cy="490434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82CEE3B7-27DE-4D7C-BB2D-9D051929D45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18184" y="6238996"/>
            <a:ext cx="2499632" cy="408437"/>
          </a:xfrm>
          <a:prstGeom prst="rect">
            <a:avLst/>
          </a:prstGeom>
        </p:spPr>
      </p:pic>
      <p:pic>
        <p:nvPicPr>
          <p:cNvPr id="13" name="image4.png">
            <a:extLst>
              <a:ext uri="{FF2B5EF4-FFF2-40B4-BE49-F238E27FC236}">
                <a16:creationId xmlns:a16="http://schemas.microsoft.com/office/drawing/2014/main" xmlns="" id="{2540A506-78D3-4692-B865-160E4E52156C}"/>
              </a:ext>
            </a:extLst>
          </p:cNvPr>
          <p:cNvPicPr/>
          <p:nvPr userDrawn="1"/>
        </p:nvPicPr>
        <p:blipFill>
          <a:blip r:embed="rId4"/>
          <a:srcRect/>
          <a:stretch>
            <a:fillRect/>
          </a:stretch>
        </p:blipFill>
        <p:spPr>
          <a:xfrm>
            <a:off x="7274132" y="6188634"/>
            <a:ext cx="1236569" cy="501648"/>
          </a:xfrm>
          <a:prstGeom prst="rect">
            <a:avLst/>
          </a:prstGeom>
          <a:ln/>
        </p:spPr>
      </p:pic>
      <p:pic>
        <p:nvPicPr>
          <p:cNvPr id="14" name="Picture 13">
            <a:extLst>
              <a:ext uri="{FF2B5EF4-FFF2-40B4-BE49-F238E27FC236}">
                <a16:creationId xmlns:a16="http://schemas.microsoft.com/office/drawing/2014/main" xmlns="" id="{5865B5F1-481C-446F-B43E-A0AC76D8301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442162" y="6141430"/>
            <a:ext cx="907655" cy="633763"/>
          </a:xfrm>
          <a:prstGeom prst="rect">
            <a:avLst/>
          </a:prstGeom>
        </p:spPr>
      </p:pic>
      <p:pic>
        <p:nvPicPr>
          <p:cNvPr id="11" name="Picture 10">
            <a:extLst>
              <a:ext uri="{FF2B5EF4-FFF2-40B4-BE49-F238E27FC236}">
                <a16:creationId xmlns:a16="http://schemas.microsoft.com/office/drawing/2014/main" xmlns="" id="{DEB858E4-4432-4150-888D-2705F43761B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0511" y="6176171"/>
            <a:ext cx="1444082" cy="526572"/>
          </a:xfrm>
          <a:prstGeom prst="rect">
            <a:avLst/>
          </a:prstGeom>
        </p:spPr>
      </p:pic>
      <p:pic>
        <p:nvPicPr>
          <p:cNvPr id="17" name="Picture 16">
            <a:extLst>
              <a:ext uri="{FF2B5EF4-FFF2-40B4-BE49-F238E27FC236}">
                <a16:creationId xmlns:a16="http://schemas.microsoft.com/office/drawing/2014/main" xmlns="" id="{21664AB0-1965-497D-A67A-447D12DC315C}"/>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378518" y="5953060"/>
            <a:ext cx="907655" cy="907655"/>
          </a:xfrm>
          <a:prstGeom prst="rect">
            <a:avLst/>
          </a:prstGeom>
        </p:spPr>
      </p:pic>
    </p:spTree>
    <p:extLst>
      <p:ext uri="{BB962C8B-B14F-4D97-AF65-F5344CB8AC3E}">
        <p14:creationId xmlns:p14="http://schemas.microsoft.com/office/powerpoint/2010/main" val="1290902305"/>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Ref idx="1003">
        <a:schemeClr val="bg2"/>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4FD3523B-23A2-4135-8425-B5181416AF8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457" t="23109" r="11697" b="15693"/>
          <a:stretch/>
        </p:blipFill>
        <p:spPr>
          <a:xfrm>
            <a:off x="838200" y="365126"/>
            <a:ext cx="1798637" cy="850723"/>
          </a:xfrm>
          <a:prstGeom prst="rect">
            <a:avLst/>
          </a:prstGeom>
        </p:spPr>
      </p:pic>
      <p:pic>
        <p:nvPicPr>
          <p:cNvPr id="9" name="Picture 8">
            <a:extLst>
              <a:ext uri="{FF2B5EF4-FFF2-40B4-BE49-F238E27FC236}">
                <a16:creationId xmlns:a16="http://schemas.microsoft.com/office/drawing/2014/main" xmlns="" id="{78B8FB22-FBB6-4BEB-8139-18BA72281AB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18184" y="6238996"/>
            <a:ext cx="2499632" cy="408437"/>
          </a:xfrm>
          <a:prstGeom prst="rect">
            <a:avLst/>
          </a:prstGeom>
        </p:spPr>
      </p:pic>
      <p:pic>
        <p:nvPicPr>
          <p:cNvPr id="10" name="image4.png">
            <a:extLst>
              <a:ext uri="{FF2B5EF4-FFF2-40B4-BE49-F238E27FC236}">
                <a16:creationId xmlns:a16="http://schemas.microsoft.com/office/drawing/2014/main" xmlns="" id="{C5C552AF-C1C3-4EC5-B6EB-FDEEB717E66C}"/>
              </a:ext>
            </a:extLst>
          </p:cNvPr>
          <p:cNvPicPr/>
          <p:nvPr userDrawn="1"/>
        </p:nvPicPr>
        <p:blipFill>
          <a:blip r:embed="rId4"/>
          <a:srcRect/>
          <a:stretch>
            <a:fillRect/>
          </a:stretch>
        </p:blipFill>
        <p:spPr>
          <a:xfrm>
            <a:off x="7274132" y="6188634"/>
            <a:ext cx="1236569" cy="501648"/>
          </a:xfrm>
          <a:prstGeom prst="rect">
            <a:avLst/>
          </a:prstGeom>
          <a:ln/>
        </p:spPr>
      </p:pic>
      <p:pic>
        <p:nvPicPr>
          <p:cNvPr id="15" name="Picture 14">
            <a:extLst>
              <a:ext uri="{FF2B5EF4-FFF2-40B4-BE49-F238E27FC236}">
                <a16:creationId xmlns:a16="http://schemas.microsoft.com/office/drawing/2014/main" xmlns="" id="{2DE13F9B-E3E0-4885-B869-3F7944A83B0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442162" y="6141430"/>
            <a:ext cx="907655" cy="633763"/>
          </a:xfrm>
          <a:prstGeom prst="rect">
            <a:avLst/>
          </a:prstGeom>
        </p:spPr>
      </p:pic>
      <p:pic>
        <p:nvPicPr>
          <p:cNvPr id="8" name="Picture 7">
            <a:extLst>
              <a:ext uri="{FF2B5EF4-FFF2-40B4-BE49-F238E27FC236}">
                <a16:creationId xmlns:a16="http://schemas.microsoft.com/office/drawing/2014/main" xmlns="" id="{AF2BF551-863B-4AB4-B438-7A1721C1A28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0511" y="6176171"/>
            <a:ext cx="1444082" cy="526572"/>
          </a:xfrm>
          <a:prstGeom prst="rect">
            <a:avLst/>
          </a:prstGeom>
        </p:spPr>
      </p:pic>
      <p:pic>
        <p:nvPicPr>
          <p:cNvPr id="11" name="Picture 10">
            <a:extLst>
              <a:ext uri="{FF2B5EF4-FFF2-40B4-BE49-F238E27FC236}">
                <a16:creationId xmlns:a16="http://schemas.microsoft.com/office/drawing/2014/main" xmlns="" id="{865A4698-EBE7-4BC4-8189-642275FA533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378518" y="5953060"/>
            <a:ext cx="907655" cy="907655"/>
          </a:xfrm>
          <a:prstGeom prst="rect">
            <a:avLst/>
          </a:prstGeom>
        </p:spPr>
      </p:pic>
    </p:spTree>
    <p:extLst>
      <p:ext uri="{BB962C8B-B14F-4D97-AF65-F5344CB8AC3E}">
        <p14:creationId xmlns:p14="http://schemas.microsoft.com/office/powerpoint/2010/main" val="1604510408"/>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341065-630F-4E4B-BF64-2399158E9F15}"/>
              </a:ext>
            </a:extLst>
          </p:cNvPr>
          <p:cNvSpPr>
            <a:spLocks noGrp="1"/>
          </p:cNvSpPr>
          <p:nvPr>
            <p:ph type="title"/>
          </p:nvPr>
        </p:nvSpPr>
        <p:spPr>
          <a:xfrm>
            <a:off x="7421563" y="481229"/>
            <a:ext cx="3932237" cy="1600200"/>
          </a:xfrm>
        </p:spPr>
        <p:txBody>
          <a:bodyPr anchor="b"/>
          <a:lstStyle>
            <a:lvl1pPr algn="r" rtl="1">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xmlns="" id="{12374C1C-A7A6-4915-968E-06D19AD6A3E9}"/>
              </a:ext>
            </a:extLst>
          </p:cNvPr>
          <p:cNvSpPr>
            <a:spLocks noGrp="1"/>
          </p:cNvSpPr>
          <p:nvPr>
            <p:ph idx="1"/>
          </p:nvPr>
        </p:nvSpPr>
        <p:spPr>
          <a:xfrm>
            <a:off x="838200" y="1019392"/>
            <a:ext cx="6172200" cy="4873625"/>
          </a:xfrm>
        </p:spPr>
        <p:txBody>
          <a:bodyPr/>
          <a:lstStyle>
            <a:lvl1pPr algn="r" rtl="1">
              <a:defRPr sz="3200"/>
            </a:lvl1pPr>
            <a:lvl2pPr algn="r" rtl="1">
              <a:defRPr sz="2800"/>
            </a:lvl2pPr>
            <a:lvl3pPr algn="r" rtl="1">
              <a:defRPr sz="2400"/>
            </a:lvl3pPr>
            <a:lvl4pPr algn="r" rtl="1">
              <a:defRPr sz="2000"/>
            </a:lvl4pPr>
            <a:lvl5pPr algn="r" rtl="1">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xmlns="" id="{D1B8D32A-90A3-4B8D-9900-59FA8ACCF361}"/>
              </a:ext>
            </a:extLst>
          </p:cNvPr>
          <p:cNvSpPr>
            <a:spLocks noGrp="1"/>
          </p:cNvSpPr>
          <p:nvPr>
            <p:ph type="body" sz="half" idx="2"/>
          </p:nvPr>
        </p:nvSpPr>
        <p:spPr>
          <a:xfrm>
            <a:off x="7421563" y="2081429"/>
            <a:ext cx="3932237" cy="3811588"/>
          </a:xfrm>
        </p:spPr>
        <p:txBody>
          <a:bodyPr/>
          <a:lstStyle>
            <a:lvl1pPr marL="0" indent="0" algn="r" rtl="1">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pic>
        <p:nvPicPr>
          <p:cNvPr id="17" name="Picture 16">
            <a:extLst>
              <a:ext uri="{FF2B5EF4-FFF2-40B4-BE49-F238E27FC236}">
                <a16:creationId xmlns:a16="http://schemas.microsoft.com/office/drawing/2014/main" xmlns="" id="{16D44776-7E1A-4A9C-B2D8-6F802C18ADB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457" t="23109" r="11697" b="15693"/>
          <a:stretch/>
        </p:blipFill>
        <p:spPr>
          <a:xfrm>
            <a:off x="838200" y="168669"/>
            <a:ext cx="1798637" cy="850723"/>
          </a:xfrm>
          <a:prstGeom prst="rect">
            <a:avLst/>
          </a:prstGeom>
        </p:spPr>
      </p:pic>
      <p:pic>
        <p:nvPicPr>
          <p:cNvPr id="16" name="Picture 15">
            <a:extLst>
              <a:ext uri="{FF2B5EF4-FFF2-40B4-BE49-F238E27FC236}">
                <a16:creationId xmlns:a16="http://schemas.microsoft.com/office/drawing/2014/main" xmlns="" id="{22A6482E-B432-4AD6-9627-C8F4BC7ECC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18184" y="6238996"/>
            <a:ext cx="2499632" cy="408437"/>
          </a:xfrm>
          <a:prstGeom prst="rect">
            <a:avLst/>
          </a:prstGeom>
        </p:spPr>
      </p:pic>
      <p:pic>
        <p:nvPicPr>
          <p:cNvPr id="18" name="image4.png">
            <a:extLst>
              <a:ext uri="{FF2B5EF4-FFF2-40B4-BE49-F238E27FC236}">
                <a16:creationId xmlns:a16="http://schemas.microsoft.com/office/drawing/2014/main" xmlns="" id="{8524025F-92BB-428B-8C88-AA5572689D90}"/>
              </a:ext>
            </a:extLst>
          </p:cNvPr>
          <p:cNvPicPr/>
          <p:nvPr userDrawn="1"/>
        </p:nvPicPr>
        <p:blipFill>
          <a:blip r:embed="rId4"/>
          <a:srcRect/>
          <a:stretch>
            <a:fillRect/>
          </a:stretch>
        </p:blipFill>
        <p:spPr>
          <a:xfrm>
            <a:off x="7274132" y="6188634"/>
            <a:ext cx="1236569" cy="501648"/>
          </a:xfrm>
          <a:prstGeom prst="rect">
            <a:avLst/>
          </a:prstGeom>
          <a:ln/>
        </p:spPr>
      </p:pic>
      <p:pic>
        <p:nvPicPr>
          <p:cNvPr id="19" name="Picture 18">
            <a:extLst>
              <a:ext uri="{FF2B5EF4-FFF2-40B4-BE49-F238E27FC236}">
                <a16:creationId xmlns:a16="http://schemas.microsoft.com/office/drawing/2014/main" xmlns="" id="{6CCB614D-1B1B-4702-A511-6D9F66E2B47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442162" y="6141430"/>
            <a:ext cx="907655" cy="633763"/>
          </a:xfrm>
          <a:prstGeom prst="rect">
            <a:avLst/>
          </a:prstGeom>
        </p:spPr>
      </p:pic>
      <p:pic>
        <p:nvPicPr>
          <p:cNvPr id="11" name="Picture 10">
            <a:extLst>
              <a:ext uri="{FF2B5EF4-FFF2-40B4-BE49-F238E27FC236}">
                <a16:creationId xmlns:a16="http://schemas.microsoft.com/office/drawing/2014/main" xmlns="" id="{9E0EA157-670C-4FEB-8BD3-542EBB2EB00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0511" y="6176171"/>
            <a:ext cx="1444082" cy="526572"/>
          </a:xfrm>
          <a:prstGeom prst="rect">
            <a:avLst/>
          </a:prstGeom>
        </p:spPr>
      </p:pic>
      <p:pic>
        <p:nvPicPr>
          <p:cNvPr id="12" name="Picture 11">
            <a:extLst>
              <a:ext uri="{FF2B5EF4-FFF2-40B4-BE49-F238E27FC236}">
                <a16:creationId xmlns:a16="http://schemas.microsoft.com/office/drawing/2014/main" xmlns="" id="{A31A3A4B-D8D2-46A9-AB41-BE819A68423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378518" y="5953060"/>
            <a:ext cx="907655" cy="907655"/>
          </a:xfrm>
          <a:prstGeom prst="rect">
            <a:avLst/>
          </a:prstGeom>
        </p:spPr>
      </p:pic>
    </p:spTree>
    <p:extLst>
      <p:ext uri="{BB962C8B-B14F-4D97-AF65-F5344CB8AC3E}">
        <p14:creationId xmlns:p14="http://schemas.microsoft.com/office/powerpoint/2010/main" val="375622323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1DF842-EB0B-4AEE-96A6-1AC1AEB324F4}"/>
              </a:ext>
            </a:extLst>
          </p:cNvPr>
          <p:cNvSpPr>
            <a:spLocks noGrp="1"/>
          </p:cNvSpPr>
          <p:nvPr>
            <p:ph type="title"/>
          </p:nvPr>
        </p:nvSpPr>
        <p:spPr>
          <a:xfrm>
            <a:off x="7423151" y="449264"/>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47A6A42-CA57-4F38-82F0-348DB85FB9E4}"/>
              </a:ext>
            </a:extLst>
          </p:cNvPr>
          <p:cNvSpPr>
            <a:spLocks noGrp="1"/>
          </p:cNvSpPr>
          <p:nvPr>
            <p:ph type="pic" idx="1"/>
          </p:nvPr>
        </p:nvSpPr>
        <p:spPr>
          <a:xfrm>
            <a:off x="836612"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xmlns="" id="{EEA36DCA-AE83-4A7C-BBD5-DFA6036CB910}"/>
              </a:ext>
            </a:extLst>
          </p:cNvPr>
          <p:cNvSpPr>
            <a:spLocks noGrp="1"/>
          </p:cNvSpPr>
          <p:nvPr>
            <p:ph type="body" sz="half" idx="2"/>
          </p:nvPr>
        </p:nvSpPr>
        <p:spPr>
          <a:xfrm>
            <a:off x="7423151" y="2049464"/>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pic>
        <p:nvPicPr>
          <p:cNvPr id="19" name="Picture 18">
            <a:extLst>
              <a:ext uri="{FF2B5EF4-FFF2-40B4-BE49-F238E27FC236}">
                <a16:creationId xmlns:a16="http://schemas.microsoft.com/office/drawing/2014/main" xmlns="" id="{14F60DB6-185E-43D7-9257-C96B51E570E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457" t="23109" r="11697" b="15693"/>
          <a:stretch/>
        </p:blipFill>
        <p:spPr>
          <a:xfrm>
            <a:off x="836612" y="137026"/>
            <a:ext cx="1798637" cy="850723"/>
          </a:xfrm>
          <a:prstGeom prst="rect">
            <a:avLst/>
          </a:prstGeom>
        </p:spPr>
      </p:pic>
      <p:pic>
        <p:nvPicPr>
          <p:cNvPr id="10" name="Picture 9">
            <a:extLst>
              <a:ext uri="{FF2B5EF4-FFF2-40B4-BE49-F238E27FC236}">
                <a16:creationId xmlns:a16="http://schemas.microsoft.com/office/drawing/2014/main" xmlns="" id="{4A1FAC27-6DA2-41A3-825D-5D9B8290C08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18184" y="6238996"/>
            <a:ext cx="2499632" cy="408437"/>
          </a:xfrm>
          <a:prstGeom prst="rect">
            <a:avLst/>
          </a:prstGeom>
        </p:spPr>
      </p:pic>
      <p:pic>
        <p:nvPicPr>
          <p:cNvPr id="15" name="image4.png">
            <a:extLst>
              <a:ext uri="{FF2B5EF4-FFF2-40B4-BE49-F238E27FC236}">
                <a16:creationId xmlns:a16="http://schemas.microsoft.com/office/drawing/2014/main" xmlns="" id="{CD6CE0AD-D401-4EE1-AAA7-FB3A55B4AD1F}"/>
              </a:ext>
            </a:extLst>
          </p:cNvPr>
          <p:cNvPicPr/>
          <p:nvPr userDrawn="1"/>
        </p:nvPicPr>
        <p:blipFill>
          <a:blip r:embed="rId4"/>
          <a:srcRect/>
          <a:stretch>
            <a:fillRect/>
          </a:stretch>
        </p:blipFill>
        <p:spPr>
          <a:xfrm>
            <a:off x="7274132" y="6188634"/>
            <a:ext cx="1236569" cy="501648"/>
          </a:xfrm>
          <a:prstGeom prst="rect">
            <a:avLst/>
          </a:prstGeom>
          <a:ln/>
        </p:spPr>
      </p:pic>
      <p:pic>
        <p:nvPicPr>
          <p:cNvPr id="16" name="Picture 15">
            <a:extLst>
              <a:ext uri="{FF2B5EF4-FFF2-40B4-BE49-F238E27FC236}">
                <a16:creationId xmlns:a16="http://schemas.microsoft.com/office/drawing/2014/main" xmlns="" id="{3F1C9065-E98B-49EA-93F2-5BDE7D58823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442162" y="6141430"/>
            <a:ext cx="907655" cy="633763"/>
          </a:xfrm>
          <a:prstGeom prst="rect">
            <a:avLst/>
          </a:prstGeom>
        </p:spPr>
      </p:pic>
      <p:pic>
        <p:nvPicPr>
          <p:cNvPr id="11" name="Picture 10">
            <a:extLst>
              <a:ext uri="{FF2B5EF4-FFF2-40B4-BE49-F238E27FC236}">
                <a16:creationId xmlns:a16="http://schemas.microsoft.com/office/drawing/2014/main" xmlns="" id="{12F8D2FA-46AC-431B-9681-A8194080E52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0511" y="6176171"/>
            <a:ext cx="1444082" cy="526572"/>
          </a:xfrm>
          <a:prstGeom prst="rect">
            <a:avLst/>
          </a:prstGeom>
        </p:spPr>
      </p:pic>
      <p:pic>
        <p:nvPicPr>
          <p:cNvPr id="12" name="Picture 11">
            <a:extLst>
              <a:ext uri="{FF2B5EF4-FFF2-40B4-BE49-F238E27FC236}">
                <a16:creationId xmlns:a16="http://schemas.microsoft.com/office/drawing/2014/main" xmlns="" id="{2180F9EA-A346-46BA-82F7-58ABC17F340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378518" y="5953060"/>
            <a:ext cx="907655" cy="907655"/>
          </a:xfrm>
          <a:prstGeom prst="rect">
            <a:avLst/>
          </a:prstGeom>
        </p:spPr>
      </p:pic>
    </p:spTree>
    <p:extLst>
      <p:ext uri="{BB962C8B-B14F-4D97-AF65-F5344CB8AC3E}">
        <p14:creationId xmlns:p14="http://schemas.microsoft.com/office/powerpoint/2010/main" val="343583752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37241E1-1898-467F-96E9-1D0A702DBE9B}"/>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7FC61426-71F0-404B-A95C-1EA807E391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5100F4E-0019-4303-834D-B3350D52E7B2}"/>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7B7879-7E8D-48B0-B795-B2071FE58E17}" type="datetimeFigureOut">
              <a:rPr lang="en-US" smtClean="0"/>
              <a:t>02/12/18</a:t>
            </a:fld>
            <a:endParaRPr lang="en-US"/>
          </a:p>
        </p:txBody>
      </p:sp>
      <p:sp>
        <p:nvSpPr>
          <p:cNvPr id="5" name="Footer Placeholder 4">
            <a:extLst>
              <a:ext uri="{FF2B5EF4-FFF2-40B4-BE49-F238E27FC236}">
                <a16:creationId xmlns:a16="http://schemas.microsoft.com/office/drawing/2014/main" xmlns="" id="{1A68033C-236B-4834-B81D-110D6D88412F}"/>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6BCD7207-AD4D-4A46-9D43-A9B1D0498963}"/>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0F3BD8-F06A-426F-B879-962EC16E8C33}" type="slidenum">
              <a:rPr lang="en-US" smtClean="0"/>
              <a:t>‹#›</a:t>
            </a:fld>
            <a:endParaRPr lang="en-US"/>
          </a:p>
        </p:txBody>
      </p:sp>
    </p:spTree>
    <p:extLst>
      <p:ext uri="{BB962C8B-B14F-4D97-AF65-F5344CB8AC3E}">
        <p14:creationId xmlns:p14="http://schemas.microsoft.com/office/powerpoint/2010/main" val="903498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 Id="rId3" Type="http://schemas.openxmlformats.org/officeDocument/2006/relationships/image" Target="../media/image1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emf"/><Relationship Id="rId3" Type="http://schemas.openxmlformats.org/officeDocument/2006/relationships/image" Target="../media/image15.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e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F0FBD7-3F67-4F54-9C80-B0A219458187}"/>
              </a:ext>
            </a:extLst>
          </p:cNvPr>
          <p:cNvSpPr>
            <a:spLocks noGrp="1"/>
          </p:cNvSpPr>
          <p:nvPr>
            <p:ph type="ctrTitle"/>
          </p:nvPr>
        </p:nvSpPr>
        <p:spPr>
          <a:xfrm>
            <a:off x="1631576" y="1550894"/>
            <a:ext cx="9144000" cy="1134216"/>
          </a:xfrm>
        </p:spPr>
        <p:txBody>
          <a:bodyPr>
            <a:noAutofit/>
          </a:bodyPr>
          <a:lstStyle/>
          <a:p>
            <a:r>
              <a:rPr lang="fr-FR" altLang="fr-FR" sz="2800" b="1" dirty="0"/>
              <a:t>ETUDE DE FAISABILITE CONCERNANT LA CREATION DE TROIS PLATEFORMES D’INNOVATION POUR L’ARTISANAT</a:t>
            </a:r>
            <a:endParaRPr lang="fr-FR" altLang="fr-FR" sz="2800" dirty="0">
              <a:latin typeface="Arial Narrow" panose="020B0606020202030204" pitchFamily="34" charset="0"/>
            </a:endParaRPr>
          </a:p>
        </p:txBody>
      </p:sp>
      <p:sp>
        <p:nvSpPr>
          <p:cNvPr id="3" name="Subtitle 2">
            <a:extLst>
              <a:ext uri="{FF2B5EF4-FFF2-40B4-BE49-F238E27FC236}">
                <a16:creationId xmlns:a16="http://schemas.microsoft.com/office/drawing/2014/main" xmlns="" id="{AD153541-D2DF-4AE6-A22E-9AFA9C51260E}"/>
              </a:ext>
            </a:extLst>
          </p:cNvPr>
          <p:cNvSpPr>
            <a:spLocks noGrp="1"/>
          </p:cNvSpPr>
          <p:nvPr>
            <p:ph type="subTitle" idx="1"/>
          </p:nvPr>
        </p:nvSpPr>
        <p:spPr>
          <a:xfrm>
            <a:off x="1470212" y="3276744"/>
            <a:ext cx="9144000" cy="1655762"/>
          </a:xfrm>
        </p:spPr>
        <p:txBody>
          <a:bodyPr>
            <a:normAutofit fontScale="92500"/>
          </a:bodyPr>
          <a:lstStyle/>
          <a:p>
            <a:r>
              <a:rPr lang="fr-FR" altLang="fr-FR" sz="2800" b="1" dirty="0"/>
              <a:t> </a:t>
            </a:r>
            <a:r>
              <a:rPr lang="en-GB" altLang="fr-FR" sz="2800" b="1" dirty="0">
                <a:solidFill>
                  <a:srgbClr val="C00000"/>
                </a:solidFill>
              </a:rPr>
              <a:t>RAPPORT 3 : </a:t>
            </a:r>
          </a:p>
          <a:p>
            <a:r>
              <a:rPr lang="en-GB" altLang="fr-FR" sz="3200" b="1" dirty="0">
                <a:solidFill>
                  <a:srgbClr val="C00000"/>
                </a:solidFill>
              </a:rPr>
              <a:t>FAISABILIT</a:t>
            </a:r>
            <a:r>
              <a:rPr lang="fr-FR" altLang="fr-FR" sz="3200" b="1" dirty="0">
                <a:solidFill>
                  <a:srgbClr val="C00000"/>
                </a:solidFill>
              </a:rPr>
              <a:t>É</a:t>
            </a:r>
            <a:r>
              <a:rPr lang="en-GB" altLang="fr-FR" sz="3200" b="1" dirty="0">
                <a:solidFill>
                  <a:srgbClr val="C00000"/>
                </a:solidFill>
              </a:rPr>
              <a:t> DE LA MISE EN OEUVRE DES TROIS PLATEFORMES D’INNOVATION ARTISANAT R</a:t>
            </a:r>
            <a:r>
              <a:rPr lang="fr-FR" altLang="fr-FR" sz="3200" b="1" dirty="0">
                <a:solidFill>
                  <a:srgbClr val="C00000"/>
                </a:solidFill>
              </a:rPr>
              <a:t>ÉGIONAL</a:t>
            </a:r>
            <a:endParaRPr lang="fr-FR" altLang="fr-FR" sz="3200" dirty="0">
              <a:solidFill>
                <a:srgbClr val="C00000"/>
              </a:solidFill>
            </a:endParaRPr>
          </a:p>
        </p:txBody>
      </p:sp>
      <p:sp>
        <p:nvSpPr>
          <p:cNvPr id="4" name="Rectangle 3"/>
          <p:cNvSpPr/>
          <p:nvPr/>
        </p:nvSpPr>
        <p:spPr>
          <a:xfrm>
            <a:off x="9144000" y="5200974"/>
            <a:ext cx="1921164" cy="646331"/>
          </a:xfrm>
          <a:prstGeom prst="rect">
            <a:avLst/>
          </a:prstGeom>
        </p:spPr>
        <p:txBody>
          <a:bodyPr wrap="square">
            <a:spAutoFit/>
          </a:bodyPr>
          <a:lstStyle/>
          <a:p>
            <a:r>
              <a:rPr lang="fr-MA" altLang="fr-FR" b="1" i="1" dirty="0">
                <a:solidFill>
                  <a:schemeClr val="bg1"/>
                </a:solidFill>
              </a:rPr>
              <a:t>LAHLOU Chakib</a:t>
            </a:r>
          </a:p>
          <a:p>
            <a:r>
              <a:rPr lang="fr-MA" altLang="fr-FR" dirty="0" smtClean="0">
                <a:solidFill>
                  <a:schemeClr val="bg1"/>
                </a:solidFill>
              </a:rPr>
              <a:t>Novembre </a:t>
            </a:r>
            <a:r>
              <a:rPr lang="fr-MA" altLang="fr-FR" dirty="0">
                <a:solidFill>
                  <a:schemeClr val="bg1"/>
                </a:solidFill>
              </a:rPr>
              <a:t>2018</a:t>
            </a:r>
            <a:endParaRPr lang="fr-FR" altLang="fr-FR" dirty="0">
              <a:solidFill>
                <a:schemeClr val="bg1"/>
              </a:solidFill>
            </a:endParaRPr>
          </a:p>
        </p:txBody>
      </p:sp>
    </p:spTree>
    <p:extLst>
      <p:ext uri="{BB962C8B-B14F-4D97-AF65-F5344CB8AC3E}">
        <p14:creationId xmlns:p14="http://schemas.microsoft.com/office/powerpoint/2010/main" val="2457878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Espace réservé du contenu 2"/>
          <p:cNvSpPr>
            <a:spLocks noGrp="1"/>
          </p:cNvSpPr>
          <p:nvPr>
            <p:ph sz="quarter" idx="4294967295"/>
          </p:nvPr>
        </p:nvSpPr>
        <p:spPr>
          <a:xfrm>
            <a:off x="1165412" y="1971022"/>
            <a:ext cx="10515600" cy="4351337"/>
          </a:xfrm>
        </p:spPr>
        <p:txBody>
          <a:bodyPr>
            <a:normAutofit/>
          </a:bodyPr>
          <a:lstStyle/>
          <a:p>
            <a:pPr marL="0" indent="0" algn="l">
              <a:buNone/>
            </a:pPr>
            <a:r>
              <a:rPr lang="fr-FR" altLang="fr-FR" sz="2400" b="1" dirty="0">
                <a:solidFill>
                  <a:srgbClr val="FF0000"/>
                </a:solidFill>
                <a:latin typeface="Times New Roman" panose="02020603050405020304" pitchFamily="18" charset="0"/>
                <a:cs typeface="Times New Roman" panose="02020603050405020304" pitchFamily="18" charset="0"/>
              </a:rPr>
              <a:t>Article 3 : </a:t>
            </a:r>
            <a:r>
              <a:rPr lang="fr-FR" altLang="fr-FR" sz="2400" b="1" dirty="0">
                <a:latin typeface="Times New Roman" panose="02020603050405020304" pitchFamily="18" charset="0"/>
                <a:cs typeface="Times New Roman" panose="02020603050405020304" pitchFamily="18" charset="0"/>
              </a:rPr>
              <a:t>Le ressort d</a:t>
            </a:r>
            <a:r>
              <a:rPr lang="ja-JP" altLang="fr-FR" sz="2400" b="1" dirty="0">
                <a:latin typeface="Times New Roman" panose="02020603050405020304" pitchFamily="18" charset="0"/>
              </a:rPr>
              <a:t>’</a:t>
            </a:r>
            <a:r>
              <a:rPr lang="fr-FR" altLang="ja-JP" sz="2400" b="1" dirty="0">
                <a:latin typeface="Times New Roman" panose="02020603050405020304" pitchFamily="18" charset="0"/>
                <a:cs typeface="Times New Roman" panose="02020603050405020304" pitchFamily="18" charset="0"/>
              </a:rPr>
              <a:t>intervention de la Société comprend :</a:t>
            </a:r>
            <a:endParaRPr lang="fr-FR" altLang="ja-JP" sz="2400" dirty="0" smtClean="0"/>
          </a:p>
          <a:p>
            <a:pPr marL="0" indent="0" algn="l">
              <a:buNone/>
            </a:pPr>
            <a:r>
              <a:rPr lang="en-GB" altLang="fr-FR" sz="2000" b="1" dirty="0" smtClean="0">
                <a:latin typeface="Arial" panose="020B0604020202020204" pitchFamily="34" charset="0"/>
                <a:cs typeface="Arial" panose="020B0604020202020204" pitchFamily="34" charset="0"/>
              </a:rPr>
              <a:t>- </a:t>
            </a:r>
            <a:r>
              <a:rPr lang="en-GB" altLang="fr-FR" sz="2000" b="1" dirty="0" err="1" smtClean="0">
                <a:latin typeface="Arial" panose="020B0604020202020204" pitchFamily="34" charset="0"/>
                <a:cs typeface="Arial" panose="020B0604020202020204" pitchFamily="34" charset="0"/>
              </a:rPr>
              <a:t>Tétouan</a:t>
            </a:r>
            <a:r>
              <a:rPr lang="en-GB" altLang="fr-FR" sz="2000" b="1" dirty="0" smtClean="0">
                <a:latin typeface="Arial" panose="020B0604020202020204" pitchFamily="34" charset="0"/>
                <a:cs typeface="Arial" panose="020B0604020202020204" pitchFamily="34" charset="0"/>
              </a:rPr>
              <a:t>: </a:t>
            </a:r>
            <a:r>
              <a:rPr lang="fr-FR" altLang="fr-FR" sz="2000" b="1" dirty="0" smtClean="0">
                <a:latin typeface="Arial" panose="020B0604020202020204" pitchFamily="34" charset="0"/>
                <a:cs typeface="Arial" panose="020B0604020202020204" pitchFamily="34" charset="0"/>
              </a:rPr>
              <a:t>Dar Sanaa de Tétouan;</a:t>
            </a:r>
          </a:p>
          <a:p>
            <a:pPr marL="0" indent="0" algn="l">
              <a:buNone/>
            </a:pPr>
            <a:r>
              <a:rPr lang="en-GB" altLang="fr-FR" sz="2000" b="1" dirty="0" smtClean="0">
                <a:latin typeface="Arial" panose="020B0604020202020204" pitchFamily="34" charset="0"/>
                <a:cs typeface="Arial" panose="020B0604020202020204" pitchFamily="34" charset="0"/>
              </a:rPr>
              <a:t>- Chefchaouen: </a:t>
            </a:r>
            <a:r>
              <a:rPr lang="fr-FR" altLang="fr-FR" sz="2000" b="1" dirty="0" smtClean="0">
                <a:latin typeface="Arial" panose="020B0604020202020204" pitchFamily="34" charset="0"/>
                <a:cs typeface="Arial" panose="020B0604020202020204" pitchFamily="34" charset="0"/>
              </a:rPr>
              <a:t>Ensemble Artisanal Traditionnel; </a:t>
            </a:r>
          </a:p>
          <a:p>
            <a:pPr marL="0" indent="0" algn="l">
              <a:buNone/>
            </a:pPr>
            <a:r>
              <a:rPr lang="en-GB" altLang="fr-FR" sz="2000" b="1" dirty="0" smtClean="0">
                <a:latin typeface="Arial" panose="020B0604020202020204" pitchFamily="34" charset="0"/>
                <a:cs typeface="Arial" panose="020B0604020202020204" pitchFamily="34" charset="0"/>
              </a:rPr>
              <a:t>- Al </a:t>
            </a:r>
            <a:r>
              <a:rPr lang="en-GB" altLang="fr-FR" sz="2000" b="1" dirty="0" err="1" smtClean="0">
                <a:latin typeface="Arial" panose="020B0604020202020204" pitchFamily="34" charset="0"/>
                <a:cs typeface="Arial" panose="020B0604020202020204" pitchFamily="34" charset="0"/>
              </a:rPr>
              <a:t>Hoceima</a:t>
            </a:r>
            <a:r>
              <a:rPr lang="en-GB" altLang="fr-FR" sz="2000" b="1" dirty="0" smtClean="0">
                <a:latin typeface="Arial" panose="020B0604020202020204" pitchFamily="34" charset="0"/>
                <a:cs typeface="Arial" panose="020B0604020202020204" pitchFamily="34" charset="0"/>
              </a:rPr>
              <a:t>: </a:t>
            </a:r>
            <a:r>
              <a:rPr lang="en-GB" altLang="fr-FR" sz="2000" b="1" dirty="0" err="1" smtClean="0">
                <a:latin typeface="Arial" panose="020B0604020202020204" pitchFamily="34" charset="0"/>
                <a:cs typeface="Arial" panose="020B0604020202020204" pitchFamily="34" charset="0"/>
              </a:rPr>
              <a:t>Espace</a:t>
            </a:r>
            <a:r>
              <a:rPr lang="en-GB" altLang="fr-FR" sz="2000" b="1" dirty="0" smtClean="0">
                <a:latin typeface="Arial" panose="020B0604020202020204" pitchFamily="34" charset="0"/>
                <a:cs typeface="Arial" panose="020B0604020202020204" pitchFamily="34" charset="0"/>
              </a:rPr>
              <a:t> </a:t>
            </a:r>
            <a:r>
              <a:rPr lang="en-GB" altLang="fr-FR" sz="2000" b="1" dirty="0" err="1" smtClean="0">
                <a:latin typeface="Arial" panose="020B0604020202020204" pitchFamily="34" charset="0"/>
                <a:cs typeface="Arial" panose="020B0604020202020204" pitchFamily="34" charset="0"/>
              </a:rPr>
              <a:t>féminin</a:t>
            </a:r>
            <a:r>
              <a:rPr lang="en-GB" altLang="fr-FR" sz="2000" b="1" dirty="0" smtClean="0">
                <a:latin typeface="Arial" panose="020B0604020202020204" pitchFamily="34" charset="0"/>
                <a:cs typeface="Arial" panose="020B0604020202020204" pitchFamily="34" charset="0"/>
              </a:rPr>
              <a:t> Innovation et </a:t>
            </a:r>
            <a:r>
              <a:rPr lang="en-GB" altLang="fr-FR" sz="2000" b="1" dirty="0" err="1" smtClean="0">
                <a:latin typeface="Arial" panose="020B0604020202020204" pitchFamily="34" charset="0"/>
                <a:cs typeface="Arial" panose="020B0604020202020204" pitchFamily="34" charset="0"/>
              </a:rPr>
              <a:t>Créativité</a:t>
            </a:r>
            <a:r>
              <a:rPr lang="en-GB" altLang="fr-FR" sz="2000" b="1" dirty="0" smtClean="0">
                <a:latin typeface="Arial" panose="020B0604020202020204" pitchFamily="34" charset="0"/>
                <a:cs typeface="Arial" panose="020B0604020202020204" pitchFamily="34" charset="0"/>
              </a:rPr>
              <a:t>;</a:t>
            </a:r>
            <a:endParaRPr lang="fr-FR" altLang="fr-FR" sz="2000" b="1" dirty="0" smtClean="0">
              <a:latin typeface="Arial" panose="020B0604020202020204" pitchFamily="34" charset="0"/>
              <a:cs typeface="Arial" panose="020B0604020202020204" pitchFamily="34" charset="0"/>
            </a:endParaRPr>
          </a:p>
          <a:p>
            <a:pPr marL="0" indent="0" algn="l">
              <a:buNone/>
            </a:pPr>
            <a:r>
              <a:rPr lang="en-GB" altLang="fr-FR" sz="2000" b="1" dirty="0" smtClean="0">
                <a:latin typeface="Arial" panose="020B0604020202020204" pitchFamily="34" charset="0"/>
                <a:cs typeface="Arial" panose="020B0604020202020204" pitchFamily="34" charset="0"/>
              </a:rPr>
              <a:t>- </a:t>
            </a:r>
            <a:r>
              <a:rPr lang="en-GB" altLang="fr-FR" sz="2000" b="1" dirty="0" err="1" smtClean="0">
                <a:latin typeface="Arial" panose="020B0604020202020204" pitchFamily="34" charset="0"/>
                <a:cs typeface="Arial" panose="020B0604020202020204" pitchFamily="34" charset="0"/>
              </a:rPr>
              <a:t>Imzouren</a:t>
            </a:r>
            <a:r>
              <a:rPr lang="en-GB" altLang="fr-FR" sz="2000" b="1" dirty="0" smtClean="0">
                <a:latin typeface="Arial" panose="020B0604020202020204" pitchFamily="34" charset="0"/>
                <a:cs typeface="Arial" panose="020B0604020202020204" pitchFamily="34" charset="0"/>
              </a:rPr>
              <a:t>: Village des Artisans </a:t>
            </a:r>
            <a:r>
              <a:rPr lang="en-GB" altLang="fr-FR" sz="2000" b="1" dirty="0" err="1" smtClean="0">
                <a:latin typeface="Arial" panose="020B0604020202020204" pitchFamily="34" charset="0"/>
                <a:cs typeface="Arial" panose="020B0604020202020204" pitchFamily="34" charset="0"/>
              </a:rPr>
              <a:t>d’Imzouren</a:t>
            </a:r>
            <a:r>
              <a:rPr lang="en-GB" altLang="fr-FR" sz="2000" b="1" dirty="0" smtClean="0">
                <a:latin typeface="Arial" panose="020B0604020202020204" pitchFamily="34" charset="0"/>
                <a:cs typeface="Arial" panose="020B0604020202020204" pitchFamily="34" charset="0"/>
              </a:rPr>
              <a:t> </a:t>
            </a:r>
            <a:r>
              <a:rPr lang="en-GB" altLang="fr-FR" sz="2000" b="1" dirty="0" err="1" smtClean="0">
                <a:latin typeface="Arial" panose="020B0604020202020204" pitchFamily="34" charset="0"/>
                <a:cs typeface="Arial" panose="020B0604020202020204" pitchFamily="34" charset="0"/>
              </a:rPr>
              <a:t>en</a:t>
            </a:r>
            <a:r>
              <a:rPr lang="en-GB" altLang="fr-FR" sz="2000" b="1" dirty="0" smtClean="0">
                <a:latin typeface="Arial" panose="020B0604020202020204" pitchFamily="34" charset="0"/>
                <a:cs typeface="Arial" panose="020B0604020202020204" pitchFamily="34" charset="0"/>
              </a:rPr>
              <a:t> </a:t>
            </a:r>
            <a:r>
              <a:rPr lang="en-GB" altLang="fr-FR" sz="2000" b="1" dirty="0" err="1" smtClean="0">
                <a:latin typeface="Arial" panose="020B0604020202020204" pitchFamily="34" charset="0"/>
                <a:cs typeface="Arial" panose="020B0604020202020204" pitchFamily="34" charset="0"/>
              </a:rPr>
              <a:t>réseau</a:t>
            </a:r>
            <a:r>
              <a:rPr lang="en-GB" altLang="fr-FR" sz="2000" b="1" dirty="0" smtClean="0">
                <a:latin typeface="Arial" panose="020B0604020202020204" pitchFamily="34" charset="0"/>
                <a:cs typeface="Arial" panose="020B0604020202020204" pitchFamily="34" charset="0"/>
              </a:rPr>
              <a:t> avec </a:t>
            </a:r>
            <a:r>
              <a:rPr lang="en-GB" altLang="fr-FR" sz="2000" b="1" dirty="0" err="1" smtClean="0">
                <a:latin typeface="Arial" panose="020B0604020202020204" pitchFamily="34" charset="0"/>
                <a:cs typeface="Arial" panose="020B0604020202020204" pitchFamily="34" charset="0"/>
              </a:rPr>
              <a:t>Taghzout</a:t>
            </a:r>
            <a:r>
              <a:rPr lang="en-GB" altLang="fr-FR" sz="2000" b="1" dirty="0" smtClean="0">
                <a:latin typeface="Arial" panose="020B0604020202020204" pitchFamily="34" charset="0"/>
                <a:cs typeface="Arial" panose="020B0604020202020204" pitchFamily="34" charset="0"/>
              </a:rPr>
              <a:t> et </a:t>
            </a:r>
            <a:r>
              <a:rPr lang="en-GB" altLang="fr-FR" sz="2000" b="1" dirty="0" err="1" smtClean="0">
                <a:latin typeface="Arial" panose="020B0604020202020204" pitchFamily="34" charset="0"/>
                <a:cs typeface="Arial" panose="020B0604020202020204" pitchFamily="34" charset="0"/>
              </a:rPr>
              <a:t>Rouadi</a:t>
            </a:r>
            <a:r>
              <a:rPr lang="en-GB" altLang="fr-FR" sz="2000" b="1" dirty="0" smtClean="0">
                <a:latin typeface="Arial" panose="020B0604020202020204" pitchFamily="34" charset="0"/>
                <a:cs typeface="Arial" panose="020B0604020202020204" pitchFamily="34" charset="0"/>
              </a:rPr>
              <a:t>;</a:t>
            </a:r>
            <a:endParaRPr lang="fr-FR" altLang="fr-FR" sz="2000" b="1" dirty="0" smtClean="0">
              <a:latin typeface="Arial" panose="020B0604020202020204" pitchFamily="34" charset="0"/>
              <a:cs typeface="Arial" panose="020B0604020202020204" pitchFamily="34" charset="0"/>
            </a:endParaRPr>
          </a:p>
          <a:p>
            <a:pPr marL="0" indent="0" algn="l">
              <a:buNone/>
            </a:pPr>
            <a:r>
              <a:rPr lang="en-GB" altLang="fr-FR" sz="2000" b="1" dirty="0" smtClean="0">
                <a:latin typeface="Arial" panose="020B0604020202020204" pitchFamily="34" charset="0"/>
                <a:cs typeface="Arial" panose="020B0604020202020204" pitchFamily="34" charset="0"/>
              </a:rPr>
              <a:t>- </a:t>
            </a:r>
            <a:r>
              <a:rPr lang="en-GB" altLang="fr-FR" sz="2000" b="1" dirty="0" err="1" smtClean="0">
                <a:latin typeface="Arial" panose="020B0604020202020204" pitchFamily="34" charset="0"/>
                <a:cs typeface="Arial" panose="020B0604020202020204" pitchFamily="34" charset="0"/>
              </a:rPr>
              <a:t>Ouezzane</a:t>
            </a:r>
            <a:r>
              <a:rPr lang="en-GB" altLang="fr-FR" sz="2000" b="1" dirty="0" smtClean="0">
                <a:latin typeface="Arial" panose="020B0604020202020204" pitchFamily="34" charset="0"/>
                <a:cs typeface="Arial" panose="020B0604020202020204" pitchFamily="34" charset="0"/>
              </a:rPr>
              <a:t>: Nouveau </a:t>
            </a:r>
            <a:r>
              <a:rPr lang="fr-FR" altLang="fr-FR" sz="2000" b="1" dirty="0" smtClean="0">
                <a:latin typeface="Arial" panose="020B0604020202020204" pitchFamily="34" charset="0"/>
                <a:cs typeface="Arial" panose="020B0604020202020204" pitchFamily="34" charset="0"/>
              </a:rPr>
              <a:t>Complexe intégré de l'artisanat traditionnel.</a:t>
            </a:r>
          </a:p>
          <a:p>
            <a:pPr marL="0" indent="0" algn="l">
              <a:lnSpc>
                <a:spcPct val="107000"/>
              </a:lnSpc>
              <a:spcAft>
                <a:spcPts val="800"/>
              </a:spcAft>
              <a:buNone/>
            </a:pPr>
            <a:endParaRPr lang="fr-FR" altLang="fr-FR" sz="2400" dirty="0" smtClean="0"/>
          </a:p>
        </p:txBody>
      </p:sp>
      <p:sp>
        <p:nvSpPr>
          <p:cNvPr id="17412" name="Espace réservé du numéro de diapositive 3"/>
          <p:cNvSpPr>
            <a:spLocks noGrp="1"/>
          </p:cNvSpPr>
          <p:nvPr>
            <p:ph type="sldNum" sz="quarter" idx="4294967295"/>
          </p:nvPr>
        </p:nvSpPr>
        <p:spPr bwMode="auto">
          <a:xfrm>
            <a:off x="0" y="6210300"/>
            <a:ext cx="457200" cy="457200"/>
          </a:xfrm>
          <a:prstGeom prst="ellipse">
            <a:avLst/>
          </a:prstGeom>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F6C0AA"/>
              </a:buClr>
              <a:buSzPct val="85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1B587C"/>
              </a:buClr>
              <a:buSzPct val="80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1B587C"/>
              </a:buClr>
              <a:buChar char="o"/>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9pPr>
          </a:lstStyle>
          <a:p>
            <a:pPr>
              <a:spcBef>
                <a:spcPct val="0"/>
              </a:spcBef>
              <a:buClrTx/>
              <a:buSzTx/>
              <a:buFontTx/>
              <a:buNone/>
            </a:pPr>
            <a:fld id="{2EB1A98C-D76D-4291-A970-8E1789EB4948}" type="slidenum">
              <a:rPr lang="fr-FR" altLang="fr-FR" sz="1400">
                <a:solidFill>
                  <a:srgbClr val="FFFFFF"/>
                </a:solidFill>
                <a:latin typeface="Franklin Gothic Book" panose="020B0503020102020204" pitchFamily="34" charset="0"/>
              </a:rPr>
              <a:pPr>
                <a:spcBef>
                  <a:spcPct val="0"/>
                </a:spcBef>
                <a:buClrTx/>
                <a:buSzTx/>
                <a:buFontTx/>
                <a:buNone/>
              </a:pPr>
              <a:t>10</a:t>
            </a:fld>
            <a:endParaRPr lang="fr-FR" altLang="fr-FR" sz="1400">
              <a:solidFill>
                <a:srgbClr val="FFFFFF"/>
              </a:solidFill>
              <a:latin typeface="Franklin Gothic Book" panose="020B0503020102020204" pitchFamily="34" charset="0"/>
            </a:endParaRPr>
          </a:p>
        </p:txBody>
      </p:sp>
    </p:spTree>
    <p:extLst>
      <p:ext uri="{BB962C8B-B14F-4D97-AF65-F5344CB8AC3E}">
        <p14:creationId xmlns:p14="http://schemas.microsoft.com/office/powerpoint/2010/main" val="1279560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4294967295"/>
          </p:nvPr>
        </p:nvSpPr>
        <p:spPr bwMode="auto">
          <a:xfrm>
            <a:off x="959223" y="1449107"/>
            <a:ext cx="10515600"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F6C0AA"/>
              </a:buClr>
              <a:buSzPct val="85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1B587C"/>
              </a:buClr>
              <a:buSzPct val="80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1B587C"/>
              </a:buClr>
              <a:buChar char="o"/>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9pPr>
          </a:lstStyle>
          <a:p>
            <a:pPr algn="l">
              <a:lnSpc>
                <a:spcPct val="100000"/>
              </a:lnSpc>
              <a:spcBef>
                <a:spcPct val="0"/>
              </a:spcBef>
              <a:spcAft>
                <a:spcPts val="1200"/>
              </a:spcAft>
              <a:buClrTx/>
              <a:buSzTx/>
              <a:buNone/>
            </a:pPr>
            <a:r>
              <a:rPr lang="fr-FR" altLang="fr-FR" sz="1800" b="1" dirty="0">
                <a:solidFill>
                  <a:srgbClr val="FF0000"/>
                </a:solidFill>
                <a:latin typeface="Times New Roman" panose="02020603050405020304" pitchFamily="18" charset="0"/>
              </a:rPr>
              <a:t>Article 4 : </a:t>
            </a:r>
            <a:r>
              <a:rPr lang="fr-FR" altLang="fr-FR" sz="1800" b="1" dirty="0">
                <a:latin typeface="Times New Roman" panose="02020603050405020304" pitchFamily="18" charset="0"/>
                <a:ea typeface="MS Mincho" charset="-128"/>
              </a:rPr>
              <a:t>La Société est chargée des missions suivantes :</a:t>
            </a:r>
            <a:endParaRPr lang="fr-FR" altLang="fr-FR" sz="1800" b="1" dirty="0">
              <a:latin typeface="Cambria" panose="02040503050406030204" pitchFamily="18" charset="0"/>
              <a:ea typeface="MS Mincho" charset="-128"/>
            </a:endParaRPr>
          </a:p>
          <a:p>
            <a:pPr algn="l">
              <a:lnSpc>
                <a:spcPct val="100000"/>
              </a:lnSpc>
              <a:spcBef>
                <a:spcPct val="0"/>
              </a:spcBef>
              <a:buClrTx/>
              <a:buSzTx/>
              <a:buFontTx/>
              <a:buNone/>
            </a:pPr>
            <a:r>
              <a:rPr lang="fr-FR" altLang="fr-FR" sz="1800" b="1" dirty="0">
                <a:latin typeface="Times New Roman" panose="02020603050405020304" pitchFamily="18" charset="0"/>
                <a:ea typeface="MS Mincho" charset="-128"/>
              </a:rPr>
              <a:t>- </a:t>
            </a:r>
            <a:r>
              <a:rPr lang="fr-FR" altLang="fr-FR" sz="1800" b="1" dirty="0">
                <a:latin typeface="Arial" panose="020B0604020202020204" pitchFamily="34" charset="0"/>
                <a:ea typeface="MS Mincho" charset="-128"/>
                <a:cs typeface="Arial" panose="020B0604020202020204" pitchFamily="34" charset="0"/>
              </a:rPr>
              <a:t>Elabore un plan d</a:t>
            </a:r>
            <a:r>
              <a:rPr lang="ja-JP" altLang="fr-FR" sz="1800" b="1" dirty="0">
                <a:latin typeface="Arial" panose="020B0604020202020204" pitchFamily="34" charset="0"/>
                <a:ea typeface="MS Mincho" charset="-128"/>
                <a:cs typeface="Arial" panose="020B0604020202020204" pitchFamily="34" charset="0"/>
              </a:rPr>
              <a:t>’</a:t>
            </a:r>
            <a:r>
              <a:rPr lang="fr-FR" altLang="ja-JP" sz="1800" b="1" dirty="0">
                <a:latin typeface="Arial" panose="020B0604020202020204" pitchFamily="34" charset="0"/>
                <a:cs typeface="Arial" panose="020B0604020202020204" pitchFamily="34" charset="0"/>
              </a:rPr>
              <a:t>action global de développement des 5 plateformes Innovation Artisanat et un plan de travail annuel à soumettre à l</a:t>
            </a:r>
            <a:r>
              <a:rPr lang="ja-JP" altLang="fr-FR" sz="1800" b="1" dirty="0">
                <a:latin typeface="Arial" panose="020B0604020202020204" pitchFamily="34" charset="0"/>
                <a:cs typeface="Arial" panose="020B0604020202020204" pitchFamily="34" charset="0"/>
              </a:rPr>
              <a:t>’</a:t>
            </a:r>
            <a:r>
              <a:rPr lang="fr-FR" altLang="ja-JP" sz="1800" b="1" dirty="0">
                <a:latin typeface="Arial" panose="020B0604020202020204" pitchFamily="34" charset="0"/>
                <a:cs typeface="Arial" panose="020B0604020202020204" pitchFamily="34" charset="0"/>
              </a:rPr>
              <a:t>étude et à faire valider auprès de l</a:t>
            </a:r>
            <a:r>
              <a:rPr lang="ja-JP" altLang="fr-FR" sz="1800" b="1" dirty="0">
                <a:latin typeface="Arial" panose="020B0604020202020204" pitchFamily="34" charset="0"/>
                <a:cs typeface="Arial" panose="020B0604020202020204" pitchFamily="34" charset="0"/>
              </a:rPr>
              <a:t>’</a:t>
            </a:r>
            <a:r>
              <a:rPr lang="fr-FR" altLang="ja-JP" sz="1800" b="1" dirty="0">
                <a:latin typeface="Arial" panose="020B0604020202020204" pitchFamily="34" charset="0"/>
                <a:cs typeface="Arial" panose="020B0604020202020204" pitchFamily="34" charset="0"/>
              </a:rPr>
              <a:t>AREP et son comité de supervision et de contrôle ;</a:t>
            </a:r>
          </a:p>
          <a:p>
            <a:pPr algn="l">
              <a:lnSpc>
                <a:spcPct val="100000"/>
              </a:lnSpc>
              <a:spcBef>
                <a:spcPct val="0"/>
              </a:spcBef>
              <a:buClrTx/>
              <a:buSzTx/>
              <a:buFontTx/>
              <a:buNone/>
            </a:pPr>
            <a:r>
              <a:rPr lang="fr-FR" altLang="fr-FR" sz="1800" b="1" dirty="0">
                <a:latin typeface="Arial" panose="020B0604020202020204" pitchFamily="34" charset="0"/>
                <a:cs typeface="Arial" panose="020B0604020202020204" pitchFamily="34" charset="0"/>
              </a:rPr>
              <a:t>- Elabore des manuels de procédures pour la gestion des 5 plateformes à soumettre à l</a:t>
            </a:r>
            <a:r>
              <a:rPr lang="ja-JP" altLang="fr-FR" sz="1800" b="1" dirty="0">
                <a:latin typeface="Arial" panose="020B0604020202020204" pitchFamily="34" charset="0"/>
                <a:cs typeface="Arial" panose="020B0604020202020204" pitchFamily="34" charset="0"/>
              </a:rPr>
              <a:t>’</a:t>
            </a:r>
            <a:r>
              <a:rPr lang="fr-FR" altLang="ja-JP" sz="1800" b="1" dirty="0">
                <a:latin typeface="Arial" panose="020B0604020202020204" pitchFamily="34" charset="0"/>
                <a:cs typeface="Arial" panose="020B0604020202020204" pitchFamily="34" charset="0"/>
              </a:rPr>
              <a:t>étude et à faire valider auprès de l</a:t>
            </a:r>
            <a:r>
              <a:rPr lang="ja-JP" altLang="fr-FR" sz="1800" b="1" dirty="0">
                <a:latin typeface="Arial" panose="020B0604020202020204" pitchFamily="34" charset="0"/>
                <a:cs typeface="Arial" panose="020B0604020202020204" pitchFamily="34" charset="0"/>
              </a:rPr>
              <a:t>’</a:t>
            </a:r>
            <a:r>
              <a:rPr lang="fr-FR" altLang="ja-JP" sz="1800" b="1" dirty="0">
                <a:latin typeface="Arial" panose="020B0604020202020204" pitchFamily="34" charset="0"/>
                <a:cs typeface="Arial" panose="020B0604020202020204" pitchFamily="34" charset="0"/>
              </a:rPr>
              <a:t>AREP, et son comité de supervision et de contrôle ;</a:t>
            </a:r>
          </a:p>
          <a:p>
            <a:pPr marL="0" indent="0" algn="l">
              <a:lnSpc>
                <a:spcPct val="100000"/>
              </a:lnSpc>
              <a:spcBef>
                <a:spcPct val="0"/>
              </a:spcBef>
              <a:buClrTx/>
              <a:buSzTx/>
              <a:buNone/>
            </a:pPr>
            <a:r>
              <a:rPr lang="fr-FR" altLang="fr-FR" sz="1800" b="1" dirty="0" smtClean="0">
                <a:latin typeface="Arial" panose="020B0604020202020204" pitchFamily="34" charset="0"/>
                <a:cs typeface="Arial" panose="020B0604020202020204" pitchFamily="34" charset="0"/>
              </a:rPr>
              <a:t>- Procède </a:t>
            </a:r>
            <a:r>
              <a:rPr lang="fr-FR" altLang="fr-FR" sz="1800" b="1" dirty="0">
                <a:latin typeface="Arial" panose="020B0604020202020204" pitchFamily="34" charset="0"/>
                <a:cs typeface="Arial" panose="020B0604020202020204" pitchFamily="34" charset="0"/>
              </a:rPr>
              <a:t>à la gestion et l</a:t>
            </a:r>
            <a:r>
              <a:rPr lang="ja-JP" altLang="fr-FR" sz="1800" b="1" dirty="0">
                <a:latin typeface="Arial" panose="020B0604020202020204" pitchFamily="34" charset="0"/>
                <a:cs typeface="Arial" panose="020B0604020202020204" pitchFamily="34" charset="0"/>
              </a:rPr>
              <a:t>’</a:t>
            </a:r>
            <a:r>
              <a:rPr lang="fr-FR" altLang="ja-JP" sz="1800" b="1" dirty="0">
                <a:latin typeface="Arial" panose="020B0604020202020204" pitchFamily="34" charset="0"/>
                <a:cs typeface="Arial" panose="020B0604020202020204" pitchFamily="34" charset="0"/>
              </a:rPr>
              <a:t>entretien des 5 plateformes  avec les méthodes les plus modernes, avec externalisation d</a:t>
            </a:r>
            <a:r>
              <a:rPr lang="ja-JP" altLang="fr-FR" sz="1800" b="1" dirty="0">
                <a:latin typeface="Arial" panose="020B0604020202020204" pitchFamily="34" charset="0"/>
                <a:cs typeface="Arial" panose="020B0604020202020204" pitchFamily="34" charset="0"/>
              </a:rPr>
              <a:t>’</a:t>
            </a:r>
            <a:r>
              <a:rPr lang="fr-FR" altLang="ja-JP" sz="1800" b="1" dirty="0">
                <a:latin typeface="Arial" panose="020B0604020202020204" pitchFamily="34" charset="0"/>
                <a:cs typeface="Arial" panose="020B0604020202020204" pitchFamily="34" charset="0"/>
              </a:rPr>
              <a:t>une partie des prestations.</a:t>
            </a:r>
          </a:p>
          <a:p>
            <a:pPr algn="l">
              <a:lnSpc>
                <a:spcPct val="100000"/>
              </a:lnSpc>
              <a:spcBef>
                <a:spcPct val="0"/>
              </a:spcBef>
              <a:buClrTx/>
              <a:buSzTx/>
              <a:buFontTx/>
              <a:buNone/>
            </a:pPr>
            <a:r>
              <a:rPr lang="fr-FR" altLang="fr-FR" sz="1800" b="1" dirty="0" smtClean="0">
                <a:solidFill>
                  <a:srgbClr val="FF0000"/>
                </a:solidFill>
                <a:latin typeface="Arial" panose="020B0604020202020204" pitchFamily="34" charset="0"/>
                <a:cs typeface="Arial" panose="020B0604020202020204" pitchFamily="34" charset="0"/>
              </a:rPr>
              <a:t>Article </a:t>
            </a:r>
            <a:r>
              <a:rPr lang="fr-FR" altLang="fr-FR" sz="1800" b="1" dirty="0">
                <a:solidFill>
                  <a:srgbClr val="FF0000"/>
                </a:solidFill>
                <a:latin typeface="Arial" panose="020B0604020202020204" pitchFamily="34" charset="0"/>
                <a:cs typeface="Arial" panose="020B0604020202020204" pitchFamily="34" charset="0"/>
              </a:rPr>
              <a:t>5 : </a:t>
            </a:r>
            <a:r>
              <a:rPr lang="fr-FR" altLang="fr-FR" sz="1800" b="1" dirty="0">
                <a:latin typeface="Arial" panose="020B0604020202020204" pitchFamily="34" charset="0"/>
                <a:cs typeface="Arial" panose="020B0604020202020204" pitchFamily="34" charset="0"/>
              </a:rPr>
              <a:t>La Société est chargée de la commercialisation des produits de l</a:t>
            </a:r>
            <a:r>
              <a:rPr lang="ja-JP" altLang="fr-FR" sz="1800" b="1" dirty="0">
                <a:latin typeface="Arial" panose="020B0604020202020204" pitchFamily="34" charset="0"/>
                <a:cs typeface="Arial" panose="020B0604020202020204" pitchFamily="34" charset="0"/>
              </a:rPr>
              <a:t>’</a:t>
            </a:r>
            <a:r>
              <a:rPr lang="fr-FR" altLang="ja-JP" sz="1800" b="1" dirty="0">
                <a:latin typeface="Arial" panose="020B0604020202020204" pitchFamily="34" charset="0"/>
                <a:cs typeface="Arial" panose="020B0604020202020204" pitchFamily="34" charset="0"/>
              </a:rPr>
              <a:t>artisanat issus des 3 plateformes au niveau national et à l</a:t>
            </a:r>
            <a:r>
              <a:rPr lang="ja-JP" altLang="fr-FR" sz="1800" b="1" dirty="0">
                <a:latin typeface="Arial" panose="020B0604020202020204" pitchFamily="34" charset="0"/>
                <a:cs typeface="Arial" panose="020B0604020202020204" pitchFamily="34" charset="0"/>
              </a:rPr>
              <a:t>’</a:t>
            </a:r>
            <a:r>
              <a:rPr lang="fr-FR" altLang="ja-JP" sz="1800" b="1" dirty="0">
                <a:latin typeface="Arial" panose="020B0604020202020204" pitchFamily="34" charset="0"/>
                <a:cs typeface="Arial" panose="020B0604020202020204" pitchFamily="34" charset="0"/>
              </a:rPr>
              <a:t>export avec pour attributions :</a:t>
            </a:r>
          </a:p>
          <a:p>
            <a:pPr algn="l">
              <a:lnSpc>
                <a:spcPct val="100000"/>
              </a:lnSpc>
              <a:spcBef>
                <a:spcPct val="0"/>
              </a:spcBef>
              <a:buClrTx/>
              <a:buSzTx/>
              <a:buFontTx/>
              <a:buNone/>
            </a:pPr>
            <a:r>
              <a:rPr lang="fr-FR" altLang="fr-FR" sz="1800" b="1" dirty="0" smtClean="0">
                <a:solidFill>
                  <a:srgbClr val="FF0000"/>
                </a:solidFill>
                <a:latin typeface="Arial" panose="020B0604020202020204" pitchFamily="34" charset="0"/>
                <a:cs typeface="Times New Roman" panose="02020603050405020304" pitchFamily="18" charset="0"/>
              </a:rPr>
              <a:t>Article </a:t>
            </a:r>
            <a:r>
              <a:rPr lang="fr-FR" altLang="fr-FR" sz="1800" b="1" dirty="0">
                <a:solidFill>
                  <a:srgbClr val="FF0000"/>
                </a:solidFill>
                <a:latin typeface="Arial" panose="020B0604020202020204" pitchFamily="34" charset="0"/>
                <a:cs typeface="Times New Roman" panose="02020603050405020304" pitchFamily="18" charset="0"/>
              </a:rPr>
              <a:t>6</a:t>
            </a:r>
            <a:r>
              <a:rPr lang="fr-FR" altLang="fr-FR" sz="1800" b="1" dirty="0">
                <a:latin typeface="Arial" panose="020B0604020202020204" pitchFamily="34" charset="0"/>
                <a:cs typeface="Times New Roman" panose="02020603050405020304" pitchFamily="18" charset="0"/>
              </a:rPr>
              <a:t> </a:t>
            </a:r>
            <a:r>
              <a:rPr lang="fr-FR" altLang="fr-FR" sz="1800" b="1" dirty="0">
                <a:solidFill>
                  <a:srgbClr val="FF0000"/>
                </a:solidFill>
                <a:latin typeface="Arial" panose="020B0604020202020204" pitchFamily="34" charset="0"/>
                <a:cs typeface="Times New Roman" panose="02020603050405020304" pitchFamily="18" charset="0"/>
              </a:rPr>
              <a:t>:</a:t>
            </a:r>
            <a:r>
              <a:rPr lang="fr-FR" altLang="fr-FR" sz="1800" b="1" dirty="0">
                <a:latin typeface="Arial" panose="020B0604020202020204" pitchFamily="34" charset="0"/>
                <a:cs typeface="Times New Roman" panose="02020603050405020304" pitchFamily="18" charset="0"/>
              </a:rPr>
              <a:t> La Société  élabore un rapport périodique et semestriel et un rapport annuel financier  à faire valider lors d</a:t>
            </a:r>
            <a:r>
              <a:rPr lang="ja-JP" altLang="fr-FR" sz="1800" b="1" dirty="0">
                <a:latin typeface="Arial" panose="020B0604020202020204" pitchFamily="34" charset="0"/>
                <a:cs typeface="Times New Roman" panose="02020603050405020304" pitchFamily="18" charset="0"/>
              </a:rPr>
              <a:t>’</a:t>
            </a:r>
            <a:r>
              <a:rPr lang="fr-FR" altLang="ja-JP" sz="1800" b="1" dirty="0">
                <a:latin typeface="Arial" panose="020B0604020202020204" pitchFamily="34" charset="0"/>
                <a:cs typeface="Times New Roman" panose="02020603050405020304" pitchFamily="18" charset="0"/>
              </a:rPr>
              <a:t>une réunion annuelle regroupant l</a:t>
            </a:r>
            <a:r>
              <a:rPr lang="ja-JP" altLang="fr-FR" sz="1800" b="1" dirty="0">
                <a:latin typeface="Arial" panose="020B0604020202020204" pitchFamily="34" charset="0"/>
                <a:cs typeface="Times New Roman" panose="02020603050405020304" pitchFamily="18" charset="0"/>
              </a:rPr>
              <a:t>’</a:t>
            </a:r>
            <a:r>
              <a:rPr lang="fr-FR" altLang="ja-JP" sz="1800" b="1" dirty="0">
                <a:latin typeface="Arial" panose="020B0604020202020204" pitchFamily="34" charset="0"/>
                <a:cs typeface="Times New Roman" panose="02020603050405020304" pitchFamily="18" charset="0"/>
              </a:rPr>
              <a:t>AREP et son comité de supervision et de contrôle.</a:t>
            </a:r>
          </a:p>
          <a:p>
            <a:pPr algn="l">
              <a:lnSpc>
                <a:spcPct val="100000"/>
              </a:lnSpc>
              <a:spcBef>
                <a:spcPct val="0"/>
              </a:spcBef>
              <a:buClrTx/>
              <a:buSzTx/>
              <a:buFontTx/>
              <a:buNone/>
            </a:pPr>
            <a:r>
              <a:rPr lang="fr-FR" altLang="fr-FR" sz="1800" b="1" dirty="0" smtClean="0">
                <a:solidFill>
                  <a:srgbClr val="FF0000"/>
                </a:solidFill>
                <a:latin typeface="Arial" panose="020B0604020202020204" pitchFamily="34" charset="0"/>
                <a:cs typeface="Times New Roman" panose="02020603050405020304" pitchFamily="18" charset="0"/>
              </a:rPr>
              <a:t>Article </a:t>
            </a:r>
            <a:r>
              <a:rPr lang="fr-FR" altLang="fr-FR" sz="1800" b="1" dirty="0">
                <a:solidFill>
                  <a:srgbClr val="FF0000"/>
                </a:solidFill>
                <a:latin typeface="Arial" panose="020B0604020202020204" pitchFamily="34" charset="0"/>
                <a:cs typeface="Times New Roman" panose="02020603050405020304" pitchFamily="18" charset="0"/>
              </a:rPr>
              <a:t>7 : </a:t>
            </a:r>
            <a:r>
              <a:rPr lang="fr-FR" altLang="fr-FR" sz="1800" b="1" dirty="0">
                <a:latin typeface="Arial" panose="020B0604020202020204" pitchFamily="34" charset="0"/>
                <a:cs typeface="Times New Roman" panose="02020603050405020304" pitchFamily="18" charset="0"/>
              </a:rPr>
              <a:t>La Société  procède à des audits annuels</a:t>
            </a:r>
            <a:endParaRPr lang="fr-FR" altLang="fr-FR" sz="1800" b="1" dirty="0">
              <a:latin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7407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u numéro de diapositive 3"/>
          <p:cNvSpPr>
            <a:spLocks noGrp="1"/>
          </p:cNvSpPr>
          <p:nvPr>
            <p:ph type="sldNum" sz="quarter" idx="4294967295"/>
          </p:nvPr>
        </p:nvSpPr>
        <p:spPr bwMode="auto">
          <a:xfrm>
            <a:off x="0" y="6210300"/>
            <a:ext cx="228600" cy="228600"/>
          </a:xfrm>
          <a:prstGeom prst="ellipse">
            <a:avLst/>
          </a:prstGeom>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F6C0AA"/>
              </a:buClr>
              <a:buSzPct val="85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1B587C"/>
              </a:buClr>
              <a:buSzPct val="80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1B587C"/>
              </a:buClr>
              <a:buChar char="o"/>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9pPr>
          </a:lstStyle>
          <a:p>
            <a:pPr>
              <a:spcBef>
                <a:spcPct val="0"/>
              </a:spcBef>
              <a:buClrTx/>
              <a:buSzTx/>
              <a:buFontTx/>
              <a:buNone/>
            </a:pPr>
            <a:fld id="{CADE8120-16ED-41D1-92C8-9C5C1341B669}" type="slidenum">
              <a:rPr lang="fr-FR" altLang="fr-FR" sz="1400">
                <a:solidFill>
                  <a:srgbClr val="FFFFFF"/>
                </a:solidFill>
                <a:latin typeface="Franklin Gothic Book" panose="020B0503020102020204" pitchFamily="34" charset="0"/>
              </a:rPr>
              <a:pPr>
                <a:spcBef>
                  <a:spcPct val="0"/>
                </a:spcBef>
                <a:buClrTx/>
                <a:buSzTx/>
                <a:buFontTx/>
                <a:buNone/>
              </a:pPr>
              <a:t>12</a:t>
            </a:fld>
            <a:endParaRPr lang="fr-FR" altLang="fr-FR" sz="1400">
              <a:solidFill>
                <a:srgbClr val="FFFFFF"/>
              </a:solidFill>
              <a:latin typeface="Franklin Gothic Book" panose="020B0503020102020204" pitchFamily="34" charset="0"/>
            </a:endParaRPr>
          </a:p>
        </p:txBody>
      </p:sp>
      <p:sp>
        <p:nvSpPr>
          <p:cNvPr id="19459" name="Rectangle 3"/>
          <p:cNvSpPr>
            <a:spLocks noChangeArrowheads="1"/>
          </p:cNvSpPr>
          <p:nvPr/>
        </p:nvSpPr>
        <p:spPr bwMode="auto">
          <a:xfrm>
            <a:off x="3058365" y="617913"/>
            <a:ext cx="8577822" cy="90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F6C0AA"/>
              </a:buClr>
              <a:buSzPct val="85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1B587C"/>
              </a:buClr>
              <a:buSzPct val="80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1B587C"/>
              </a:buClr>
              <a:buChar char="o"/>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9pPr>
          </a:lstStyle>
          <a:p>
            <a:pPr>
              <a:lnSpc>
                <a:spcPct val="115000"/>
              </a:lnSpc>
              <a:spcBef>
                <a:spcPct val="0"/>
              </a:spcBef>
              <a:buClrTx/>
              <a:buSzTx/>
              <a:buFontTx/>
              <a:buNone/>
            </a:pPr>
            <a:r>
              <a:rPr lang="fr-FR" altLang="fr-FR" sz="2400" b="1" dirty="0">
                <a:solidFill>
                  <a:srgbClr val="C00000"/>
                </a:solidFill>
                <a:latin typeface="Times New Roman" panose="02020603050405020304" pitchFamily="18" charset="0"/>
                <a:cs typeface="Times New Roman" panose="02020603050405020304" pitchFamily="18" charset="0"/>
              </a:rPr>
              <a:t>3. Organisation et répartition des espaces et services des trois Plateformes</a:t>
            </a:r>
            <a:endParaRPr lang="fr-FR" altLang="fr-FR" sz="2000" dirty="0">
              <a:solidFill>
                <a:srgbClr val="C00000"/>
              </a:solidFill>
              <a:latin typeface="Cambria" panose="02040503050406030204" pitchFamily="18" charset="0"/>
              <a:cs typeface="Times New Roman" panose="02020603050405020304" pitchFamily="18" charset="0"/>
            </a:endParaRPr>
          </a:p>
        </p:txBody>
      </p:sp>
      <p:sp>
        <p:nvSpPr>
          <p:cNvPr id="19460" name="Rectangle 4"/>
          <p:cNvSpPr>
            <a:spLocks noChangeArrowheads="1"/>
          </p:cNvSpPr>
          <p:nvPr/>
        </p:nvSpPr>
        <p:spPr bwMode="auto">
          <a:xfrm>
            <a:off x="636493" y="1726233"/>
            <a:ext cx="10703859" cy="4394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75"/>
              </a:spcBef>
              <a:buClr>
                <a:schemeClr val="accent1"/>
              </a:buClr>
              <a:buSzPct val="85000"/>
              <a:buFont typeface="Wingdings 2" panose="05020102010507070707" pitchFamily="18" charset="2"/>
              <a:buChar char=""/>
              <a:tabLst>
                <a:tab pos="1349375" algn="l"/>
                <a:tab pos="2413000" algn="l"/>
              </a:tabLst>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tabLst>
                <a:tab pos="1349375" algn="l"/>
                <a:tab pos="2413000" algn="l"/>
              </a:tabLst>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F6C0AA"/>
              </a:buClr>
              <a:buSzPct val="85000"/>
              <a:buFont typeface="Wingdings 2" panose="05020102010507070707" pitchFamily="18" charset="2"/>
              <a:buChar char=""/>
              <a:tabLst>
                <a:tab pos="1349375" algn="l"/>
                <a:tab pos="2413000" algn="l"/>
              </a:tabLst>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1B587C"/>
              </a:buClr>
              <a:buSzPct val="80000"/>
              <a:buFont typeface="Wingdings 2" panose="05020102010507070707" pitchFamily="18" charset="2"/>
              <a:buChar char=""/>
              <a:tabLst>
                <a:tab pos="1349375" algn="l"/>
                <a:tab pos="2413000" algn="l"/>
              </a:tabLst>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1B587C"/>
              </a:buClr>
              <a:buChar char="o"/>
              <a:tabLst>
                <a:tab pos="1349375" algn="l"/>
                <a:tab pos="2413000" algn="l"/>
              </a:tabLst>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1B587C"/>
              </a:buClr>
              <a:buChar char="o"/>
              <a:tabLst>
                <a:tab pos="1349375" algn="l"/>
                <a:tab pos="2413000" algn="l"/>
              </a:tabLst>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1B587C"/>
              </a:buClr>
              <a:buChar char="o"/>
              <a:tabLst>
                <a:tab pos="1349375" algn="l"/>
                <a:tab pos="2413000" algn="l"/>
              </a:tabLst>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1B587C"/>
              </a:buClr>
              <a:buChar char="o"/>
              <a:tabLst>
                <a:tab pos="1349375" algn="l"/>
                <a:tab pos="2413000" algn="l"/>
              </a:tabLst>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1B587C"/>
              </a:buClr>
              <a:buChar char="o"/>
              <a:tabLst>
                <a:tab pos="1349375" algn="l"/>
                <a:tab pos="2413000" algn="l"/>
              </a:tabLst>
              <a:defRPr sz="2000">
                <a:solidFill>
                  <a:schemeClr val="tx1"/>
                </a:solidFill>
                <a:latin typeface="Perpetua" panose="02020502060401020303" pitchFamily="18" charset="0"/>
                <a:ea typeface="MS PGothic" panose="020B0600070205080204" pitchFamily="34" charset="-128"/>
              </a:defRPr>
            </a:lvl9pPr>
          </a:lstStyle>
          <a:p>
            <a:pPr>
              <a:lnSpc>
                <a:spcPct val="107000"/>
              </a:lnSpc>
              <a:spcBef>
                <a:spcPct val="0"/>
              </a:spcBef>
              <a:buClrTx/>
              <a:buSzTx/>
              <a:buFontTx/>
              <a:buNone/>
            </a:pPr>
            <a:r>
              <a:rPr lang="fr-FR" altLang="fr-FR" sz="1800" b="1" dirty="0" smtClean="0">
                <a:latin typeface="Times New Roman" panose="02020603050405020304" pitchFamily="18" charset="0"/>
              </a:rPr>
              <a:t>	Dans </a:t>
            </a:r>
            <a:r>
              <a:rPr lang="fr-FR" altLang="fr-FR" sz="1800" b="1" dirty="0">
                <a:latin typeface="Times New Roman" panose="02020603050405020304" pitchFamily="18" charset="0"/>
              </a:rPr>
              <a:t>cette section, il s’agit de présenter  l’organisation et la répartition des espaces et services des plateformes qui se présentent comme suit </a:t>
            </a:r>
            <a:r>
              <a:rPr lang="fr-FR" altLang="fr-FR" sz="1800" b="1" dirty="0" smtClean="0">
                <a:latin typeface="Times New Roman" panose="02020603050405020304" pitchFamily="18" charset="0"/>
              </a:rPr>
              <a:t>:</a:t>
            </a:r>
            <a:endParaRPr lang="fr-FR" altLang="fr-FR" sz="1800" b="1" dirty="0">
              <a:latin typeface="Cambria" panose="02040503050406030204" pitchFamily="18" charset="0"/>
            </a:endParaRPr>
          </a:p>
          <a:p>
            <a:pPr>
              <a:lnSpc>
                <a:spcPct val="115000"/>
              </a:lnSpc>
              <a:spcBef>
                <a:spcPct val="0"/>
              </a:spcBef>
              <a:buClrTx/>
              <a:buSzTx/>
              <a:buFontTx/>
              <a:buNone/>
            </a:pPr>
            <a:r>
              <a:rPr lang="fr-FR" altLang="fr-FR" sz="1800" b="1" dirty="0">
                <a:solidFill>
                  <a:srgbClr val="FF0000"/>
                </a:solidFill>
                <a:latin typeface="Times New Roman" panose="02020603050405020304" pitchFamily="18" charset="0"/>
              </a:rPr>
              <a:t>1. Un espace Réception et Accueil de la </a:t>
            </a:r>
            <a:r>
              <a:rPr lang="fr-FR" altLang="fr-FR" sz="1800" b="1" dirty="0" smtClean="0">
                <a:solidFill>
                  <a:srgbClr val="FF0000"/>
                </a:solidFill>
                <a:latin typeface="Times New Roman" panose="02020603050405020304" pitchFamily="18" charset="0"/>
              </a:rPr>
              <a:t>clientèle</a:t>
            </a:r>
            <a:endParaRPr lang="fr-FR" altLang="fr-FR" sz="1800" b="1" dirty="0">
              <a:latin typeface="Cambria" panose="02040503050406030204" pitchFamily="18" charset="0"/>
              <a:cs typeface="Arial" panose="020B0604020202020204" pitchFamily="34" charset="0"/>
            </a:endParaRPr>
          </a:p>
          <a:p>
            <a:pPr>
              <a:lnSpc>
                <a:spcPct val="115000"/>
              </a:lnSpc>
              <a:spcBef>
                <a:spcPct val="0"/>
              </a:spcBef>
              <a:spcAft>
                <a:spcPts val="800"/>
              </a:spcAft>
              <a:buClrTx/>
              <a:buSzTx/>
              <a:buNone/>
            </a:pPr>
            <a:r>
              <a:rPr lang="fr-FR" altLang="fr-FR" sz="1800" b="1" dirty="0">
                <a:latin typeface="Times New Roman" panose="02020603050405020304" pitchFamily="18" charset="0"/>
                <a:cs typeface="Arial" panose="020B0604020202020204" pitchFamily="34" charset="0"/>
              </a:rPr>
              <a:t>Un espace sera dédié à l’accueil et l’information des visiteurs où seront exposés des documents, flyers, affiches d’événements et salons programmés  et le plan du site. </a:t>
            </a:r>
            <a:endParaRPr lang="fr-FR" altLang="fr-FR" sz="1800" b="1" dirty="0">
              <a:latin typeface="Cambria" panose="02040503050406030204" pitchFamily="18" charset="0"/>
              <a:cs typeface="Arial" panose="020B0604020202020204" pitchFamily="34" charset="0"/>
            </a:endParaRPr>
          </a:p>
          <a:p>
            <a:pPr>
              <a:lnSpc>
                <a:spcPct val="115000"/>
              </a:lnSpc>
              <a:spcBef>
                <a:spcPct val="0"/>
              </a:spcBef>
              <a:spcAft>
                <a:spcPts val="800"/>
              </a:spcAft>
              <a:buClrTx/>
              <a:buSzTx/>
              <a:buNone/>
            </a:pPr>
            <a:r>
              <a:rPr lang="fr-FR" altLang="fr-FR" sz="1800" b="1" dirty="0">
                <a:solidFill>
                  <a:srgbClr val="FF0000"/>
                </a:solidFill>
                <a:latin typeface="Times New Roman" panose="02020603050405020304" pitchFamily="18" charset="0"/>
                <a:cs typeface="Arial" panose="020B0604020202020204" pitchFamily="34" charset="0"/>
              </a:rPr>
              <a:t>2. Ateliers privatifs réservés aux artisans et femmes artisanes</a:t>
            </a:r>
            <a:endParaRPr lang="fr-FR" altLang="fr-FR" sz="1800" b="1" dirty="0">
              <a:solidFill>
                <a:srgbClr val="FF0000"/>
              </a:solidFill>
              <a:latin typeface="Cambria" panose="02040503050406030204" pitchFamily="18" charset="0"/>
              <a:cs typeface="Arial" panose="020B0604020202020204" pitchFamily="34" charset="0"/>
            </a:endParaRPr>
          </a:p>
          <a:p>
            <a:pPr>
              <a:lnSpc>
                <a:spcPct val="115000"/>
              </a:lnSpc>
              <a:spcBef>
                <a:spcPct val="0"/>
              </a:spcBef>
              <a:buClrTx/>
              <a:buSzTx/>
              <a:buFontTx/>
              <a:buNone/>
            </a:pPr>
            <a:r>
              <a:rPr lang="fr-FR" altLang="fr-FR" sz="1800" b="1" dirty="0">
                <a:solidFill>
                  <a:srgbClr val="000000"/>
                </a:solidFill>
                <a:latin typeface="Times New Roman" panose="02020603050405020304" pitchFamily="18" charset="0"/>
                <a:cs typeface="Arial" panose="020B0604020202020204" pitchFamily="34" charset="0"/>
              </a:rPr>
              <a:t>Chaque plateforme hébergera des artisans et des femmes artisanes dans les secteurs de métiers les plus représentatifs et les plus développés dans leur ville respective :</a:t>
            </a:r>
            <a:endParaRPr lang="fr-FR" altLang="fr-FR" sz="2000" b="1" dirty="0">
              <a:solidFill>
                <a:srgbClr val="000000"/>
              </a:solidFill>
              <a:latin typeface="Calibri" panose="020F0502020204030204" pitchFamily="34" charset="0"/>
              <a:cs typeface="Arial" panose="020B0604020202020204" pitchFamily="34" charset="0"/>
            </a:endParaRPr>
          </a:p>
          <a:p>
            <a:pPr>
              <a:lnSpc>
                <a:spcPct val="115000"/>
              </a:lnSpc>
              <a:spcBef>
                <a:spcPct val="0"/>
              </a:spcBef>
              <a:buClrTx/>
              <a:buSzTx/>
              <a:buFontTx/>
              <a:buNone/>
            </a:pPr>
            <a:r>
              <a:rPr lang="fr-FR" altLang="fr-FR" sz="1800" b="1" dirty="0">
                <a:solidFill>
                  <a:srgbClr val="000000"/>
                </a:solidFill>
                <a:latin typeface="Times New Roman" panose="02020603050405020304" pitchFamily="18" charset="0"/>
                <a:cs typeface="Arial" panose="020B0604020202020204" pitchFamily="34" charset="0"/>
              </a:rPr>
              <a:t>- La plateforme de Chefchaouen renfermera les métiers de bijouterie, tissage, dessin sur bois ;</a:t>
            </a:r>
            <a:endParaRPr lang="fr-FR" altLang="fr-FR" sz="2000" b="1" dirty="0">
              <a:solidFill>
                <a:srgbClr val="000000"/>
              </a:solidFill>
              <a:latin typeface="Calibri" panose="020F0502020204030204" pitchFamily="34" charset="0"/>
              <a:cs typeface="Arial" panose="020B0604020202020204" pitchFamily="34" charset="0"/>
            </a:endParaRPr>
          </a:p>
          <a:p>
            <a:pPr>
              <a:lnSpc>
                <a:spcPct val="115000"/>
              </a:lnSpc>
              <a:spcBef>
                <a:spcPct val="0"/>
              </a:spcBef>
              <a:buClrTx/>
              <a:buSzTx/>
              <a:buFontTx/>
              <a:buNone/>
            </a:pPr>
            <a:r>
              <a:rPr lang="fr-FR" altLang="fr-FR" sz="1800" b="1" dirty="0">
                <a:solidFill>
                  <a:srgbClr val="000000"/>
                </a:solidFill>
                <a:latin typeface="Times New Roman" panose="02020603050405020304" pitchFamily="18" charset="0"/>
                <a:cs typeface="Arial" panose="020B0604020202020204" pitchFamily="34" charset="0"/>
              </a:rPr>
              <a:t>- La plateforme de Tétouan renfermera les métiers de broderie, tapisserie, ferronnerie, sculpture sur bois et sur plâtre, </a:t>
            </a:r>
            <a:r>
              <a:rPr lang="fr-FR" altLang="fr-FR" sz="1800" b="1" dirty="0" err="1">
                <a:solidFill>
                  <a:srgbClr val="000000"/>
                </a:solidFill>
                <a:latin typeface="Times New Roman" panose="02020603050405020304" pitchFamily="18" charset="0"/>
                <a:cs typeface="Arial" panose="020B0604020202020204" pitchFamily="34" charset="0"/>
              </a:rPr>
              <a:t>zellij</a:t>
            </a:r>
            <a:r>
              <a:rPr lang="fr-FR" altLang="fr-FR" sz="1800" b="1" dirty="0">
                <a:solidFill>
                  <a:srgbClr val="000000"/>
                </a:solidFill>
                <a:latin typeface="Times New Roman" panose="02020603050405020304" pitchFamily="18" charset="0"/>
                <a:cs typeface="Arial" panose="020B0604020202020204" pitchFamily="34" charset="0"/>
              </a:rPr>
              <a:t> ;</a:t>
            </a:r>
            <a:endParaRPr lang="fr-FR" altLang="fr-FR" sz="2000" b="1" dirty="0">
              <a:solidFill>
                <a:srgbClr val="000000"/>
              </a:solidFill>
              <a:latin typeface="Calibri" panose="020F0502020204030204" pitchFamily="34" charset="0"/>
              <a:cs typeface="Arial" panose="020B0604020202020204" pitchFamily="34" charset="0"/>
            </a:endParaRPr>
          </a:p>
          <a:p>
            <a:pPr algn="just">
              <a:lnSpc>
                <a:spcPct val="115000"/>
              </a:lnSpc>
              <a:spcBef>
                <a:spcPct val="0"/>
              </a:spcBef>
              <a:buClrTx/>
              <a:buSzTx/>
              <a:buFontTx/>
              <a:buNone/>
            </a:pPr>
            <a:r>
              <a:rPr lang="fr-FR" altLang="fr-FR" sz="1800" b="1" dirty="0">
                <a:solidFill>
                  <a:srgbClr val="000000"/>
                </a:solidFill>
                <a:latin typeface="Times New Roman" panose="02020603050405020304" pitchFamily="18" charset="0"/>
                <a:cs typeface="Times New Roman" panose="02020603050405020304" pitchFamily="18" charset="0"/>
              </a:rPr>
              <a:t>- La plateforme d’Al Hoceima renfermera les métiers de vannerie, poterie-céramique, maroquinerie, couture traditionnelle et stylisme.</a:t>
            </a:r>
            <a:endParaRPr lang="fr-FR" altLang="fr-FR" sz="2000" b="1" dirty="0">
              <a:solidFill>
                <a:srgbClr val="000000"/>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0989753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u numéro de diapositive 3"/>
          <p:cNvSpPr>
            <a:spLocks noGrp="1"/>
          </p:cNvSpPr>
          <p:nvPr>
            <p:ph type="sldNum" sz="quarter" idx="4294967295"/>
          </p:nvPr>
        </p:nvSpPr>
        <p:spPr bwMode="auto">
          <a:xfrm>
            <a:off x="0" y="6210300"/>
            <a:ext cx="228600" cy="228600"/>
          </a:xfrm>
          <a:prstGeom prst="ellipse">
            <a:avLst/>
          </a:prstGeom>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F6C0AA"/>
              </a:buClr>
              <a:buSzPct val="85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1B587C"/>
              </a:buClr>
              <a:buSzPct val="80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1B587C"/>
              </a:buClr>
              <a:buChar char="o"/>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9pPr>
          </a:lstStyle>
          <a:p>
            <a:pPr>
              <a:spcBef>
                <a:spcPct val="0"/>
              </a:spcBef>
              <a:buClrTx/>
              <a:buSzTx/>
              <a:buFontTx/>
              <a:buNone/>
            </a:pPr>
            <a:fld id="{BF21CADF-68F8-4467-BAA8-5AC9A458A018}" type="slidenum">
              <a:rPr lang="fr-FR" altLang="fr-FR" sz="1400">
                <a:solidFill>
                  <a:srgbClr val="FFFFFF"/>
                </a:solidFill>
                <a:latin typeface="Franklin Gothic Book" panose="020B0503020102020204" pitchFamily="34" charset="0"/>
              </a:rPr>
              <a:pPr>
                <a:spcBef>
                  <a:spcPct val="0"/>
                </a:spcBef>
                <a:buClrTx/>
                <a:buSzTx/>
                <a:buFontTx/>
                <a:buNone/>
              </a:pPr>
              <a:t>13</a:t>
            </a:fld>
            <a:endParaRPr lang="fr-FR" altLang="fr-FR" sz="1400">
              <a:solidFill>
                <a:srgbClr val="FFFFFF"/>
              </a:solidFill>
              <a:latin typeface="Franklin Gothic Book" panose="020B0503020102020204" pitchFamily="34" charset="0"/>
            </a:endParaRPr>
          </a:p>
        </p:txBody>
      </p:sp>
      <p:sp>
        <p:nvSpPr>
          <p:cNvPr id="20483" name="Rectangle 3"/>
          <p:cNvSpPr>
            <a:spLocks noChangeArrowheads="1"/>
          </p:cNvSpPr>
          <p:nvPr/>
        </p:nvSpPr>
        <p:spPr bwMode="auto">
          <a:xfrm>
            <a:off x="3632108" y="546196"/>
            <a:ext cx="7251045"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F6C0AA"/>
              </a:buClr>
              <a:buSzPct val="85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1B587C"/>
              </a:buClr>
              <a:buSzPct val="80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1B587C"/>
              </a:buClr>
              <a:buChar char="o"/>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9pPr>
          </a:lstStyle>
          <a:p>
            <a:pPr>
              <a:lnSpc>
                <a:spcPct val="115000"/>
              </a:lnSpc>
              <a:spcBef>
                <a:spcPct val="0"/>
              </a:spcBef>
              <a:buClrTx/>
              <a:buSzTx/>
              <a:buFontTx/>
              <a:buNone/>
            </a:pPr>
            <a:r>
              <a:rPr lang="fr-FR" altLang="fr-FR" sz="2400" b="1" dirty="0">
                <a:solidFill>
                  <a:srgbClr val="C00000"/>
                </a:solidFill>
                <a:latin typeface="Times New Roman" panose="02020603050405020304" pitchFamily="18" charset="0"/>
                <a:cs typeface="Times New Roman" panose="02020603050405020304" pitchFamily="18" charset="0"/>
              </a:rPr>
              <a:t>3. Organisation et répartition des espaces et services des trois Plateformes</a:t>
            </a:r>
            <a:endParaRPr lang="fr-FR" altLang="fr-FR" sz="2000" dirty="0">
              <a:solidFill>
                <a:srgbClr val="C00000"/>
              </a:solidFill>
              <a:latin typeface="Cambria" panose="02040503050406030204" pitchFamily="18" charset="0"/>
              <a:cs typeface="Times New Roman" panose="02020603050405020304" pitchFamily="18" charset="0"/>
            </a:endParaRPr>
          </a:p>
        </p:txBody>
      </p:sp>
      <p:sp>
        <p:nvSpPr>
          <p:cNvPr id="20484" name="Rectangle 4"/>
          <p:cNvSpPr>
            <a:spLocks noChangeArrowheads="1"/>
          </p:cNvSpPr>
          <p:nvPr/>
        </p:nvSpPr>
        <p:spPr bwMode="auto">
          <a:xfrm>
            <a:off x="1035984" y="1644931"/>
            <a:ext cx="10187828" cy="4465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75"/>
              </a:spcBef>
              <a:buClr>
                <a:schemeClr val="accent1"/>
              </a:buClr>
              <a:buSzPct val="85000"/>
              <a:buFont typeface="Wingdings 2" panose="05020102010507070707" pitchFamily="18" charset="2"/>
              <a:buChar char=""/>
              <a:tabLst>
                <a:tab pos="1349375" algn="l"/>
                <a:tab pos="2413000" algn="l"/>
              </a:tabLst>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tabLst>
                <a:tab pos="1349375" algn="l"/>
                <a:tab pos="2413000" algn="l"/>
              </a:tabLst>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F6C0AA"/>
              </a:buClr>
              <a:buSzPct val="85000"/>
              <a:buFont typeface="Wingdings 2" panose="05020102010507070707" pitchFamily="18" charset="2"/>
              <a:buChar char=""/>
              <a:tabLst>
                <a:tab pos="1349375" algn="l"/>
                <a:tab pos="2413000" algn="l"/>
              </a:tabLst>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1B587C"/>
              </a:buClr>
              <a:buSzPct val="80000"/>
              <a:buFont typeface="Wingdings 2" panose="05020102010507070707" pitchFamily="18" charset="2"/>
              <a:buChar char=""/>
              <a:tabLst>
                <a:tab pos="1349375" algn="l"/>
                <a:tab pos="2413000" algn="l"/>
              </a:tabLst>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1B587C"/>
              </a:buClr>
              <a:buChar char="o"/>
              <a:tabLst>
                <a:tab pos="1349375" algn="l"/>
                <a:tab pos="2413000" algn="l"/>
              </a:tabLst>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1B587C"/>
              </a:buClr>
              <a:buChar char="o"/>
              <a:tabLst>
                <a:tab pos="1349375" algn="l"/>
                <a:tab pos="2413000" algn="l"/>
              </a:tabLst>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1B587C"/>
              </a:buClr>
              <a:buChar char="o"/>
              <a:tabLst>
                <a:tab pos="1349375" algn="l"/>
                <a:tab pos="2413000" algn="l"/>
              </a:tabLst>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1B587C"/>
              </a:buClr>
              <a:buChar char="o"/>
              <a:tabLst>
                <a:tab pos="1349375" algn="l"/>
                <a:tab pos="2413000" algn="l"/>
              </a:tabLst>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1B587C"/>
              </a:buClr>
              <a:buChar char="o"/>
              <a:tabLst>
                <a:tab pos="1349375" algn="l"/>
                <a:tab pos="2413000" algn="l"/>
              </a:tabLst>
              <a:defRPr sz="2000">
                <a:solidFill>
                  <a:schemeClr val="tx1"/>
                </a:solidFill>
                <a:latin typeface="Perpetua" panose="02020502060401020303" pitchFamily="18" charset="0"/>
                <a:ea typeface="MS PGothic" panose="020B0600070205080204" pitchFamily="34" charset="-128"/>
              </a:defRPr>
            </a:lvl9pPr>
          </a:lstStyle>
          <a:p>
            <a:pPr>
              <a:lnSpc>
                <a:spcPct val="107000"/>
              </a:lnSpc>
              <a:spcBef>
                <a:spcPct val="0"/>
              </a:spcBef>
              <a:buClrTx/>
              <a:buSzTx/>
              <a:buFontTx/>
              <a:buNone/>
            </a:pPr>
            <a:r>
              <a:rPr lang="fr-FR" altLang="fr-FR" sz="1800" b="1" dirty="0">
                <a:latin typeface="Times New Roman" panose="02020603050405020304" pitchFamily="18" charset="0"/>
              </a:rPr>
              <a:t>Dans cette section, il s’agit de présenter  l’organisation et la répartition des espaces et services des plateformes qui se présentent comme suit :</a:t>
            </a:r>
            <a:endParaRPr lang="fr-FR" altLang="fr-FR" sz="1800" b="1" dirty="0">
              <a:latin typeface="Cambria" panose="02040503050406030204" pitchFamily="18" charset="0"/>
            </a:endParaRPr>
          </a:p>
          <a:p>
            <a:pPr>
              <a:lnSpc>
                <a:spcPct val="115000"/>
              </a:lnSpc>
              <a:spcBef>
                <a:spcPct val="0"/>
              </a:spcBef>
              <a:buClrTx/>
              <a:buSzTx/>
              <a:buFontTx/>
              <a:buNone/>
            </a:pPr>
            <a:r>
              <a:rPr lang="fr-FR" altLang="fr-FR" sz="2000" b="1" dirty="0">
                <a:latin typeface="Times New Roman" panose="02020603050405020304" pitchFamily="18" charset="0"/>
              </a:rPr>
              <a:t> </a:t>
            </a:r>
            <a:endParaRPr lang="fr-FR" altLang="fr-FR" sz="1800" b="1" dirty="0">
              <a:latin typeface="Cambria" panose="02040503050406030204" pitchFamily="18" charset="0"/>
            </a:endParaRPr>
          </a:p>
          <a:p>
            <a:pPr>
              <a:lnSpc>
                <a:spcPct val="115000"/>
              </a:lnSpc>
              <a:spcBef>
                <a:spcPct val="0"/>
              </a:spcBef>
              <a:buClrTx/>
              <a:buSzTx/>
              <a:buFontTx/>
              <a:buNone/>
            </a:pPr>
            <a:r>
              <a:rPr lang="fr-FR" altLang="fr-FR" sz="1800" b="1" dirty="0">
                <a:solidFill>
                  <a:srgbClr val="FF0000"/>
                </a:solidFill>
                <a:latin typeface="Times New Roman" panose="02020603050405020304" pitchFamily="18" charset="0"/>
              </a:rPr>
              <a:t>1. Un espace Réception et Accueil de la clientèle</a:t>
            </a:r>
            <a:endParaRPr lang="fr-FR" altLang="fr-FR" sz="1800" b="1" dirty="0">
              <a:latin typeface="Cambria" panose="02040503050406030204" pitchFamily="18" charset="0"/>
              <a:cs typeface="Arial" panose="020B0604020202020204" pitchFamily="34" charset="0"/>
            </a:endParaRPr>
          </a:p>
          <a:p>
            <a:pPr>
              <a:lnSpc>
                <a:spcPct val="115000"/>
              </a:lnSpc>
              <a:spcBef>
                <a:spcPct val="0"/>
              </a:spcBef>
              <a:spcAft>
                <a:spcPts val="800"/>
              </a:spcAft>
              <a:buClrTx/>
              <a:buSzTx/>
              <a:buNone/>
            </a:pPr>
            <a:r>
              <a:rPr lang="fr-FR" altLang="fr-FR" sz="1800" b="1" dirty="0">
                <a:latin typeface="Times New Roman" panose="02020603050405020304" pitchFamily="18" charset="0"/>
                <a:cs typeface="Arial" panose="020B0604020202020204" pitchFamily="34" charset="0"/>
              </a:rPr>
              <a:t>Un espace sera dédié à l’accueil et l’information des visiteurs où seront exposés des documents, flyers, affiches d’événements et salons programmés  et le plan du site. </a:t>
            </a:r>
            <a:endParaRPr lang="fr-FR" altLang="fr-FR" sz="1800" b="1" dirty="0">
              <a:latin typeface="Cambria" panose="02040503050406030204" pitchFamily="18" charset="0"/>
              <a:cs typeface="Arial" panose="020B0604020202020204" pitchFamily="34" charset="0"/>
            </a:endParaRPr>
          </a:p>
          <a:p>
            <a:pPr>
              <a:lnSpc>
                <a:spcPct val="115000"/>
              </a:lnSpc>
              <a:spcBef>
                <a:spcPct val="0"/>
              </a:spcBef>
              <a:spcAft>
                <a:spcPts val="800"/>
              </a:spcAft>
              <a:buClrTx/>
              <a:buSzTx/>
              <a:buNone/>
            </a:pPr>
            <a:r>
              <a:rPr lang="fr-FR" altLang="fr-FR" sz="1800" b="1" dirty="0">
                <a:solidFill>
                  <a:srgbClr val="FF0000"/>
                </a:solidFill>
                <a:latin typeface="Times New Roman" panose="02020603050405020304" pitchFamily="18" charset="0"/>
                <a:cs typeface="Arial" panose="020B0604020202020204" pitchFamily="34" charset="0"/>
              </a:rPr>
              <a:t>2. Ateliers privatifs réservés aux artisans et femmes artisanes</a:t>
            </a:r>
            <a:endParaRPr lang="fr-FR" altLang="fr-FR" sz="1800" b="1" dirty="0">
              <a:solidFill>
                <a:srgbClr val="FF0000"/>
              </a:solidFill>
              <a:latin typeface="Cambria" panose="02040503050406030204" pitchFamily="18" charset="0"/>
              <a:cs typeface="Arial" panose="020B0604020202020204" pitchFamily="34" charset="0"/>
            </a:endParaRPr>
          </a:p>
          <a:p>
            <a:pPr>
              <a:lnSpc>
                <a:spcPct val="115000"/>
              </a:lnSpc>
              <a:spcBef>
                <a:spcPct val="0"/>
              </a:spcBef>
              <a:buClrTx/>
              <a:buSzTx/>
              <a:buFontTx/>
              <a:buNone/>
            </a:pPr>
            <a:r>
              <a:rPr lang="fr-FR" altLang="fr-FR" sz="1800" b="1" dirty="0">
                <a:solidFill>
                  <a:srgbClr val="000000"/>
                </a:solidFill>
                <a:latin typeface="Times New Roman" panose="02020603050405020304" pitchFamily="18" charset="0"/>
                <a:cs typeface="Arial" panose="020B0604020202020204" pitchFamily="34" charset="0"/>
              </a:rPr>
              <a:t>Chaque plateforme hébergera des artisans et des femmes artisanes dans les secteurs de métiers les plus représentatifs et les plus développés dans leur ville respective :</a:t>
            </a:r>
            <a:endParaRPr lang="fr-FR" altLang="fr-FR" sz="2000" b="1" dirty="0">
              <a:solidFill>
                <a:srgbClr val="000000"/>
              </a:solidFill>
              <a:latin typeface="Calibri" panose="020F0502020204030204" pitchFamily="34" charset="0"/>
              <a:cs typeface="Arial" panose="020B0604020202020204" pitchFamily="34" charset="0"/>
            </a:endParaRPr>
          </a:p>
          <a:p>
            <a:pPr>
              <a:lnSpc>
                <a:spcPct val="115000"/>
              </a:lnSpc>
              <a:spcBef>
                <a:spcPct val="0"/>
              </a:spcBef>
              <a:buClrTx/>
              <a:buSzTx/>
              <a:buFontTx/>
              <a:buNone/>
            </a:pPr>
            <a:r>
              <a:rPr lang="fr-FR" altLang="fr-FR" sz="1800" b="1" dirty="0">
                <a:solidFill>
                  <a:srgbClr val="000000"/>
                </a:solidFill>
                <a:latin typeface="Times New Roman" panose="02020603050405020304" pitchFamily="18" charset="0"/>
                <a:cs typeface="Arial" panose="020B0604020202020204" pitchFamily="34" charset="0"/>
              </a:rPr>
              <a:t>- La plateforme de Chefchaouen renfermera les métiers de bijouterie, tissage, dessin sur bois ;</a:t>
            </a:r>
            <a:endParaRPr lang="fr-FR" altLang="fr-FR" sz="2000" b="1" dirty="0">
              <a:solidFill>
                <a:srgbClr val="000000"/>
              </a:solidFill>
              <a:latin typeface="Calibri" panose="020F0502020204030204" pitchFamily="34" charset="0"/>
              <a:cs typeface="Arial" panose="020B0604020202020204" pitchFamily="34" charset="0"/>
            </a:endParaRPr>
          </a:p>
          <a:p>
            <a:pPr>
              <a:lnSpc>
                <a:spcPct val="115000"/>
              </a:lnSpc>
              <a:spcBef>
                <a:spcPct val="0"/>
              </a:spcBef>
              <a:buClrTx/>
              <a:buSzTx/>
              <a:buFontTx/>
              <a:buChar char="-"/>
            </a:pPr>
            <a:r>
              <a:rPr lang="fr-FR" altLang="fr-FR" sz="1800" b="1" dirty="0">
                <a:solidFill>
                  <a:srgbClr val="000000"/>
                </a:solidFill>
                <a:latin typeface="Times New Roman" panose="02020603050405020304" pitchFamily="18" charset="0"/>
                <a:cs typeface="Arial" panose="020B0604020202020204" pitchFamily="34" charset="0"/>
              </a:rPr>
              <a:t>La plateforme de Tétouan renfermera les métiers de broderie, tapisserie, ferronnerie, sculpture sur bois et sur plâtre, </a:t>
            </a:r>
            <a:r>
              <a:rPr lang="fr-FR" altLang="fr-FR" sz="1800" b="1" dirty="0" err="1">
                <a:solidFill>
                  <a:srgbClr val="000000"/>
                </a:solidFill>
                <a:latin typeface="Times New Roman" panose="02020603050405020304" pitchFamily="18" charset="0"/>
                <a:cs typeface="Arial" panose="020B0604020202020204" pitchFamily="34" charset="0"/>
              </a:rPr>
              <a:t>zellij</a:t>
            </a:r>
            <a:r>
              <a:rPr lang="fr-FR" altLang="fr-FR" sz="1800" b="1" dirty="0">
                <a:solidFill>
                  <a:srgbClr val="000000"/>
                </a:solidFill>
                <a:latin typeface="Times New Roman" panose="02020603050405020304" pitchFamily="18" charset="0"/>
                <a:cs typeface="Arial" panose="020B0604020202020204" pitchFamily="34" charset="0"/>
              </a:rPr>
              <a:t> ;</a:t>
            </a:r>
            <a:endParaRPr lang="fr-FR" altLang="fr-FR" sz="2000" b="1" dirty="0">
              <a:solidFill>
                <a:srgbClr val="000000"/>
              </a:solidFill>
              <a:latin typeface="Calibri" panose="020F0502020204030204" pitchFamily="34" charset="0"/>
              <a:cs typeface="Arial" panose="020B0604020202020204" pitchFamily="34" charset="0"/>
            </a:endParaRPr>
          </a:p>
          <a:p>
            <a:pPr>
              <a:lnSpc>
                <a:spcPct val="115000"/>
              </a:lnSpc>
              <a:spcBef>
                <a:spcPct val="0"/>
              </a:spcBef>
              <a:buClrTx/>
              <a:buSzTx/>
              <a:buFontTx/>
              <a:buNone/>
            </a:pPr>
            <a:endParaRPr lang="fr-FR" altLang="fr-FR" sz="2000" b="1" dirty="0">
              <a:solidFill>
                <a:srgbClr val="000000"/>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1239475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u contenu 2"/>
          <p:cNvSpPr>
            <a:spLocks noGrp="1"/>
          </p:cNvSpPr>
          <p:nvPr>
            <p:ph sz="quarter" idx="4294967295"/>
          </p:nvPr>
        </p:nvSpPr>
        <p:spPr>
          <a:xfrm>
            <a:off x="1443318" y="1861018"/>
            <a:ext cx="9831388" cy="3554412"/>
          </a:xfrm>
        </p:spPr>
        <p:txBody>
          <a:bodyPr>
            <a:normAutofit/>
          </a:bodyPr>
          <a:lstStyle/>
          <a:p>
            <a:pPr marL="0" indent="0" algn="l">
              <a:buNone/>
            </a:pPr>
            <a:r>
              <a:rPr lang="fr-FR" altLang="fr-FR" sz="2400" b="1" dirty="0" smtClean="0"/>
              <a:t>- </a:t>
            </a:r>
            <a:r>
              <a:rPr lang="fr-FR" altLang="fr-FR" sz="2400" b="1" dirty="0">
                <a:solidFill>
                  <a:srgbClr val="000000"/>
                </a:solidFill>
                <a:latin typeface="Cambria" panose="02040503050406030204" pitchFamily="18" charset="0"/>
              </a:rPr>
              <a:t>La plateforme d’Al Hoceima renfermera les métiers de vannerie, poterie-céramique, maroquinerie, couture traditionnelle et stylisme.</a:t>
            </a:r>
          </a:p>
          <a:p>
            <a:pPr marL="0" indent="0" algn="l">
              <a:buNone/>
            </a:pPr>
            <a:endParaRPr lang="fr-FR" altLang="fr-FR" sz="2000" b="1" dirty="0">
              <a:latin typeface="Cambria" panose="02040503050406030204" pitchFamily="18" charset="0"/>
            </a:endParaRPr>
          </a:p>
          <a:p>
            <a:pPr marL="0" indent="0" algn="l">
              <a:buNone/>
            </a:pPr>
            <a:r>
              <a:rPr lang="fr-FR" altLang="fr-FR" sz="2400" b="1" dirty="0" smtClean="0">
                <a:latin typeface="Cambria" panose="02040503050406030204" pitchFamily="18" charset="0"/>
              </a:rPr>
              <a:t>- </a:t>
            </a:r>
            <a:r>
              <a:rPr lang="fr-FR" altLang="fr-FR" sz="2400" b="1" dirty="0" err="1" smtClean="0">
                <a:latin typeface="Cambria" panose="02040503050406030204" pitchFamily="18" charset="0"/>
              </a:rPr>
              <a:t>Imzouren</a:t>
            </a:r>
            <a:r>
              <a:rPr lang="fr-FR" altLang="fr-FR" sz="2400" b="1" dirty="0" smtClean="0">
                <a:latin typeface="Cambria" panose="02040503050406030204" pitchFamily="18" charset="0"/>
              </a:rPr>
              <a:t> </a:t>
            </a:r>
            <a:r>
              <a:rPr lang="fr-FR" altLang="fr-FR" sz="2400" b="1" dirty="0">
                <a:latin typeface="Cambria" panose="02040503050406030204" pitchFamily="18" charset="0"/>
              </a:rPr>
              <a:t>renfermera la couture traditionnelle, le cuir de </a:t>
            </a:r>
            <a:r>
              <a:rPr lang="fr-FR" altLang="fr-FR" sz="2400" b="1" dirty="0" err="1">
                <a:latin typeface="Cambria" panose="02040503050406030204" pitchFamily="18" charset="0"/>
              </a:rPr>
              <a:t>Taghzout</a:t>
            </a:r>
            <a:r>
              <a:rPr lang="fr-FR" altLang="fr-FR" sz="2400" b="1" dirty="0">
                <a:latin typeface="Cambria" panose="02040503050406030204" pitchFamily="18" charset="0"/>
              </a:rPr>
              <a:t> et Doum de </a:t>
            </a:r>
            <a:r>
              <a:rPr lang="fr-FR" altLang="fr-FR" sz="2400" b="1" dirty="0" err="1">
                <a:latin typeface="Cambria" panose="02040503050406030204" pitchFamily="18" charset="0"/>
              </a:rPr>
              <a:t>Rouadi</a:t>
            </a:r>
            <a:r>
              <a:rPr lang="fr-FR" altLang="fr-FR" sz="2400" b="1" dirty="0">
                <a:latin typeface="Cambria" panose="02040503050406030204" pitchFamily="18" charset="0"/>
              </a:rPr>
              <a:t> ;</a:t>
            </a:r>
          </a:p>
          <a:p>
            <a:pPr marL="0" indent="0" algn="l">
              <a:buNone/>
            </a:pPr>
            <a:endParaRPr lang="fr-FR" altLang="fr-FR" sz="2400" b="1" dirty="0">
              <a:latin typeface="Cambria" panose="02040503050406030204" pitchFamily="18" charset="0"/>
            </a:endParaRPr>
          </a:p>
          <a:p>
            <a:pPr marL="0" indent="0" algn="l">
              <a:buNone/>
            </a:pPr>
            <a:r>
              <a:rPr lang="fr-FR" altLang="fr-FR" sz="2400" b="1" dirty="0" smtClean="0">
                <a:latin typeface="Cambria" panose="02040503050406030204" pitchFamily="18" charset="0"/>
              </a:rPr>
              <a:t>- </a:t>
            </a:r>
            <a:r>
              <a:rPr lang="fr-FR" altLang="fr-FR" sz="2400" b="1" dirty="0">
                <a:latin typeface="Cambria" panose="02040503050406030204" pitchFamily="18" charset="0"/>
              </a:rPr>
              <a:t>Ouezzane renfermera le </a:t>
            </a:r>
            <a:r>
              <a:rPr lang="en-GB" altLang="fr-FR" sz="2400" b="1" dirty="0">
                <a:latin typeface="Cambria" panose="02040503050406030204" pitchFamily="18" charset="0"/>
              </a:rPr>
              <a:t>Centre de </a:t>
            </a:r>
            <a:r>
              <a:rPr lang="en-GB" altLang="fr-FR" sz="2400" b="1" dirty="0" err="1">
                <a:latin typeface="Cambria" panose="02040503050406030204" pitchFamily="18" charset="0"/>
              </a:rPr>
              <a:t>soutien</a:t>
            </a:r>
            <a:r>
              <a:rPr lang="en-GB" altLang="fr-FR" sz="2400" b="1" dirty="0">
                <a:latin typeface="Cambria" panose="02040503050406030204" pitchFamily="18" charset="0"/>
              </a:rPr>
              <a:t> technique et </a:t>
            </a:r>
            <a:r>
              <a:rPr lang="en-GB" altLang="fr-FR" sz="2400" b="1" dirty="0" err="1">
                <a:latin typeface="Cambria" panose="02040503050406030204" pitchFamily="18" charset="0"/>
              </a:rPr>
              <a:t>d’Innovation</a:t>
            </a:r>
            <a:r>
              <a:rPr lang="en-GB" altLang="fr-FR" sz="2400" b="1" dirty="0">
                <a:latin typeface="Cambria" panose="02040503050406030204" pitchFamily="18" charset="0"/>
              </a:rPr>
              <a:t>  au </a:t>
            </a:r>
            <a:r>
              <a:rPr lang="en-GB" altLang="fr-FR" sz="2400" b="1" dirty="0" err="1">
                <a:latin typeface="Cambria" panose="02040503050406030204" pitchFamily="18" charset="0"/>
              </a:rPr>
              <a:t>secteur</a:t>
            </a:r>
            <a:r>
              <a:rPr lang="en-GB" altLang="fr-FR" sz="2400" b="1" dirty="0">
                <a:latin typeface="Cambria" panose="02040503050406030204" pitchFamily="18" charset="0"/>
              </a:rPr>
              <a:t> du </a:t>
            </a:r>
            <a:r>
              <a:rPr lang="en-GB" altLang="fr-FR" sz="2400" b="1" dirty="0" err="1">
                <a:latin typeface="Cambria" panose="02040503050406030204" pitchFamily="18" charset="0"/>
              </a:rPr>
              <a:t>tissage</a:t>
            </a:r>
            <a:r>
              <a:rPr lang="en-GB" altLang="fr-FR" sz="2400" b="1" dirty="0">
                <a:latin typeface="Cambria" panose="02040503050406030204" pitchFamily="18" charset="0"/>
              </a:rPr>
              <a:t> </a:t>
            </a:r>
            <a:r>
              <a:rPr lang="en-GB" altLang="fr-FR" sz="2400" b="1" dirty="0" err="1">
                <a:latin typeface="Cambria" panose="02040503050406030204" pitchFamily="18" charset="0"/>
              </a:rPr>
              <a:t>traditionnel</a:t>
            </a:r>
            <a:r>
              <a:rPr lang="en-GB" altLang="fr-FR" sz="2400" b="1" dirty="0">
                <a:latin typeface="Cambria" panose="02040503050406030204" pitchFamily="18" charset="0"/>
              </a:rPr>
              <a:t> </a:t>
            </a:r>
            <a:r>
              <a:rPr lang="en-GB" altLang="fr-FR" sz="2400" b="1" dirty="0" smtClean="0">
                <a:latin typeface="Cambria" panose="02040503050406030204" pitchFamily="18" charset="0"/>
              </a:rPr>
              <a:t>.</a:t>
            </a:r>
            <a:endParaRPr lang="fr-FR" altLang="fr-FR" sz="2400" b="1" dirty="0">
              <a:latin typeface="Cambria" panose="02040503050406030204" pitchFamily="18" charset="0"/>
            </a:endParaRPr>
          </a:p>
        </p:txBody>
      </p:sp>
      <p:sp>
        <p:nvSpPr>
          <p:cNvPr id="21507" name="Espace réservé du numéro de diapositive 3"/>
          <p:cNvSpPr>
            <a:spLocks noGrp="1"/>
          </p:cNvSpPr>
          <p:nvPr>
            <p:ph type="sldNum" sz="quarter" idx="4294967295"/>
          </p:nvPr>
        </p:nvSpPr>
        <p:spPr bwMode="auto">
          <a:xfrm>
            <a:off x="0" y="6210300"/>
            <a:ext cx="457200" cy="457200"/>
          </a:xfrm>
          <a:prstGeom prst="ellipse">
            <a:avLst/>
          </a:prstGeom>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F6C0AA"/>
              </a:buClr>
              <a:buSzPct val="85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1B587C"/>
              </a:buClr>
              <a:buSzPct val="80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1B587C"/>
              </a:buClr>
              <a:buChar char="o"/>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9pPr>
          </a:lstStyle>
          <a:p>
            <a:pPr>
              <a:spcBef>
                <a:spcPct val="0"/>
              </a:spcBef>
              <a:buClrTx/>
              <a:buSzTx/>
              <a:buFontTx/>
              <a:buNone/>
            </a:pPr>
            <a:fld id="{B56BEC0E-F689-4525-B8A7-9D1902AF20E4}" type="slidenum">
              <a:rPr lang="fr-FR" altLang="fr-FR" sz="1400">
                <a:solidFill>
                  <a:srgbClr val="FFFFFF"/>
                </a:solidFill>
                <a:latin typeface="Franklin Gothic Book" panose="020B0503020102020204" pitchFamily="34" charset="0"/>
              </a:rPr>
              <a:pPr>
                <a:spcBef>
                  <a:spcPct val="0"/>
                </a:spcBef>
                <a:buClrTx/>
                <a:buSzTx/>
                <a:buFontTx/>
                <a:buNone/>
              </a:pPr>
              <a:t>14</a:t>
            </a:fld>
            <a:endParaRPr lang="fr-FR" altLang="fr-FR" sz="1400">
              <a:solidFill>
                <a:srgbClr val="FFFFFF"/>
              </a:solidFill>
              <a:latin typeface="Franklin Gothic Book" panose="020B0503020102020204" pitchFamily="34" charset="0"/>
            </a:endParaRPr>
          </a:p>
        </p:txBody>
      </p:sp>
    </p:spTree>
    <p:extLst>
      <p:ext uri="{BB962C8B-B14F-4D97-AF65-F5344CB8AC3E}">
        <p14:creationId xmlns:p14="http://schemas.microsoft.com/office/powerpoint/2010/main" val="1659601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idx="4294967295"/>
          </p:nvPr>
        </p:nvSpPr>
        <p:spPr bwMode="auto">
          <a:xfrm>
            <a:off x="1084729" y="1341531"/>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F6C0AA"/>
              </a:buClr>
              <a:buSzPct val="85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1B587C"/>
              </a:buClr>
              <a:buSzPct val="80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1B587C"/>
              </a:buClr>
              <a:buChar char="o"/>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9pPr>
          </a:lstStyle>
          <a:p>
            <a:pPr marL="0" indent="0" algn="l">
              <a:lnSpc>
                <a:spcPct val="115000"/>
              </a:lnSpc>
              <a:spcBef>
                <a:spcPct val="0"/>
              </a:spcBef>
              <a:buClrTx/>
              <a:buSzTx/>
              <a:buNone/>
            </a:pPr>
            <a:r>
              <a:rPr lang="fr-FR" altLang="fr-FR" sz="2400" b="1" dirty="0" smtClean="0">
                <a:solidFill>
                  <a:srgbClr val="FF0000"/>
                </a:solidFill>
                <a:latin typeface="Times New Roman" panose="02020603050405020304" pitchFamily="18" charset="0"/>
              </a:rPr>
              <a:t>3. Espaces </a:t>
            </a:r>
            <a:r>
              <a:rPr lang="fr-FR" altLang="fr-FR" sz="2400" b="1" dirty="0">
                <a:solidFill>
                  <a:srgbClr val="FF0000"/>
                </a:solidFill>
                <a:latin typeface="Times New Roman" panose="02020603050405020304" pitchFamily="18" charset="0"/>
              </a:rPr>
              <a:t>de </a:t>
            </a:r>
            <a:r>
              <a:rPr lang="fr-FR" altLang="fr-FR" sz="2400" b="1" dirty="0" err="1">
                <a:solidFill>
                  <a:srgbClr val="FF0000"/>
                </a:solidFill>
                <a:latin typeface="Times New Roman" panose="02020603050405020304" pitchFamily="18" charset="0"/>
              </a:rPr>
              <a:t>coworking</a:t>
            </a:r>
            <a:endParaRPr lang="fr-FR" altLang="fr-FR" sz="2800" b="1" dirty="0">
              <a:solidFill>
                <a:srgbClr val="000000"/>
              </a:solidFill>
              <a:latin typeface="Calibri" panose="020F0502020204030204" pitchFamily="34" charset="0"/>
            </a:endParaRPr>
          </a:p>
          <a:p>
            <a:pPr algn="l">
              <a:lnSpc>
                <a:spcPct val="115000"/>
              </a:lnSpc>
              <a:spcBef>
                <a:spcPct val="0"/>
              </a:spcBef>
              <a:buClrTx/>
              <a:buSzTx/>
              <a:buFontTx/>
              <a:buNone/>
            </a:pPr>
            <a:r>
              <a:rPr lang="fr-FR" altLang="fr-FR" sz="2400" b="1" dirty="0">
                <a:solidFill>
                  <a:srgbClr val="000000"/>
                </a:solidFill>
                <a:latin typeface="Times New Roman" panose="02020603050405020304" pitchFamily="18" charset="0"/>
                <a:cs typeface="Times New Roman" panose="02020603050405020304" pitchFamily="18" charset="0"/>
              </a:rPr>
              <a:t>Ce sont des ateliers partagés, ouverts à tout public, dotés d’un ensemble  de machines  diversifiés et outillages innovant en libre accès.  Ces ateliers seront mis à la disposition des artisans/artisanes pour leur permettre de créer et concevoir des objets et produits innovants. </a:t>
            </a:r>
            <a:endParaRPr lang="fr-FR" altLang="fr-FR" sz="2800" b="1" dirty="0">
              <a:solidFill>
                <a:srgbClr val="000000"/>
              </a:solidFill>
              <a:latin typeface="Calibri" panose="020F0502020204030204" pitchFamily="34" charset="0"/>
              <a:cs typeface="Times New Roman" panose="02020603050405020304" pitchFamily="18" charset="0"/>
            </a:endParaRPr>
          </a:p>
          <a:p>
            <a:pPr algn="l">
              <a:lnSpc>
                <a:spcPct val="115000"/>
              </a:lnSpc>
              <a:spcBef>
                <a:spcPct val="0"/>
              </a:spcBef>
              <a:buClrTx/>
              <a:buSzTx/>
              <a:buFontTx/>
              <a:buNone/>
            </a:pPr>
            <a:r>
              <a:rPr lang="en-GB" altLang="fr-FR" sz="2400" b="1" dirty="0">
                <a:solidFill>
                  <a:srgbClr val="FF0000"/>
                </a:solidFill>
                <a:latin typeface="Times New Roman" panose="02020603050405020304" pitchFamily="18" charset="0"/>
                <a:cs typeface="Times New Roman" panose="02020603050405020304" pitchFamily="18" charset="0"/>
              </a:rPr>
              <a:t>4</a:t>
            </a:r>
            <a:r>
              <a:rPr lang="fr-FR" altLang="fr-FR" sz="2400" b="1" dirty="0">
                <a:solidFill>
                  <a:srgbClr val="FF0000"/>
                </a:solidFill>
                <a:latin typeface="Times New Roman" panose="02020603050405020304" pitchFamily="18" charset="0"/>
                <a:cs typeface="Times New Roman" panose="02020603050405020304" pitchFamily="18" charset="0"/>
              </a:rPr>
              <a:t>. Espaces et ateliers de formation et d’encadrement </a:t>
            </a:r>
            <a:endParaRPr lang="fr-FR" altLang="fr-FR" sz="2800" b="1" dirty="0">
              <a:solidFill>
                <a:srgbClr val="FF0000"/>
              </a:solidFill>
              <a:latin typeface="Calibri" panose="020F0502020204030204" pitchFamily="34" charset="0"/>
              <a:cs typeface="Times New Roman" panose="02020603050405020304" pitchFamily="18" charset="0"/>
            </a:endParaRPr>
          </a:p>
          <a:p>
            <a:pPr algn="l">
              <a:lnSpc>
                <a:spcPct val="115000"/>
              </a:lnSpc>
              <a:spcBef>
                <a:spcPct val="0"/>
              </a:spcBef>
              <a:spcAft>
                <a:spcPts val="800"/>
              </a:spcAft>
              <a:buClrTx/>
              <a:buSzTx/>
              <a:buNone/>
            </a:pPr>
            <a:r>
              <a:rPr lang="fr-FR" altLang="fr-FR" sz="2400" b="1" dirty="0">
                <a:latin typeface="Times New Roman" panose="02020603050405020304" pitchFamily="18" charset="0"/>
                <a:cs typeface="Times New Roman" panose="02020603050405020304" pitchFamily="18" charset="0"/>
              </a:rPr>
              <a:t>Ces espaces seront dédiés à l’Appui et au renforcement des capacités des artisans et artisanes. Les cinq plateformes organiseront plusieurs types de formation au sein des  espaces d’exposition, de perfectionnement (formation), pour coopératives et associations féminines.</a:t>
            </a:r>
            <a:endParaRPr lang="fr-FR" altLang="fr-FR" sz="2400" b="1" dirty="0">
              <a:latin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619747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816629" y="1752136"/>
            <a:ext cx="10299606" cy="349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nSpc>
                <a:spcPct val="115000"/>
              </a:lnSpc>
            </a:pPr>
            <a:r>
              <a:rPr lang="en-GB" altLang="fr-FR" sz="2400" b="1" dirty="0">
                <a:solidFill>
                  <a:srgbClr val="FF0000"/>
                </a:solidFill>
                <a:latin typeface="Times New Roman" panose="02020603050405020304" pitchFamily="18" charset="0"/>
                <a:cs typeface="Times New Roman" panose="02020603050405020304" pitchFamily="18" charset="0"/>
              </a:rPr>
              <a:t>5. </a:t>
            </a:r>
            <a:r>
              <a:rPr lang="en-GB" altLang="fr-FR" sz="2400" b="1" dirty="0" err="1">
                <a:solidFill>
                  <a:srgbClr val="FF0000"/>
                </a:solidFill>
                <a:latin typeface="Times New Roman" panose="02020603050405020304" pitchFamily="18" charset="0"/>
                <a:cs typeface="Times New Roman" panose="02020603050405020304" pitchFamily="18" charset="0"/>
              </a:rPr>
              <a:t>Espace</a:t>
            </a:r>
            <a:r>
              <a:rPr lang="en-GB" altLang="fr-FR" sz="2400" b="1" dirty="0">
                <a:solidFill>
                  <a:srgbClr val="FF0000"/>
                </a:solidFill>
                <a:latin typeface="Times New Roman" panose="02020603050405020304" pitchFamily="18" charset="0"/>
                <a:cs typeface="Times New Roman" panose="02020603050405020304" pitchFamily="18" charset="0"/>
              </a:rPr>
              <a:t> Showroom, </a:t>
            </a:r>
            <a:r>
              <a:rPr lang="en-GB" altLang="fr-FR" sz="2400" b="1" dirty="0" err="1">
                <a:solidFill>
                  <a:srgbClr val="FF0000"/>
                </a:solidFill>
                <a:latin typeface="Times New Roman" panose="02020603050405020304" pitchFamily="18" charset="0"/>
                <a:cs typeface="Times New Roman" panose="02020603050405020304" pitchFamily="18" charset="0"/>
              </a:rPr>
              <a:t>d’exposition</a:t>
            </a:r>
            <a:r>
              <a:rPr lang="en-GB" altLang="fr-FR" sz="2400" b="1" dirty="0">
                <a:solidFill>
                  <a:srgbClr val="FF0000"/>
                </a:solidFill>
                <a:latin typeface="Times New Roman" panose="02020603050405020304" pitchFamily="18" charset="0"/>
                <a:cs typeface="Times New Roman" panose="02020603050405020304" pitchFamily="18" charset="0"/>
              </a:rPr>
              <a:t>/</a:t>
            </a:r>
            <a:r>
              <a:rPr lang="en-GB" altLang="fr-FR" sz="2400" b="1" dirty="0" err="1">
                <a:solidFill>
                  <a:srgbClr val="FF0000"/>
                </a:solidFill>
                <a:latin typeface="Times New Roman" panose="02020603050405020304" pitchFamily="18" charset="0"/>
                <a:cs typeface="Times New Roman" panose="02020603050405020304" pitchFamily="18" charset="0"/>
              </a:rPr>
              <a:t>vente</a:t>
            </a:r>
            <a:r>
              <a:rPr lang="en-GB" altLang="fr-FR" sz="2400" b="1" dirty="0">
                <a:solidFill>
                  <a:srgbClr val="FF0000"/>
                </a:solidFill>
                <a:latin typeface="Times New Roman" panose="02020603050405020304" pitchFamily="18" charset="0"/>
                <a:cs typeface="Times New Roman" panose="02020603050405020304" pitchFamily="18" charset="0"/>
              </a:rPr>
              <a:t> </a:t>
            </a:r>
            <a:endParaRPr lang="fr-FR" altLang="fr-FR" sz="2800" b="1" dirty="0">
              <a:solidFill>
                <a:srgbClr val="000000"/>
              </a:solidFill>
              <a:latin typeface="Calibri" panose="020F0502020204030204" pitchFamily="34" charset="0"/>
              <a:cs typeface="Times New Roman" panose="02020603050405020304" pitchFamily="18" charset="0"/>
            </a:endParaRPr>
          </a:p>
          <a:p>
            <a:pPr>
              <a:lnSpc>
                <a:spcPct val="115000"/>
              </a:lnSpc>
            </a:pPr>
            <a:r>
              <a:rPr lang="fr-FR" altLang="fr-FR" sz="2400" b="1" dirty="0">
                <a:solidFill>
                  <a:srgbClr val="000000"/>
                </a:solidFill>
                <a:latin typeface="Times New Roman" panose="02020603050405020304" pitchFamily="18" charset="0"/>
                <a:cs typeface="Times New Roman" panose="02020603050405020304" pitchFamily="18" charset="0"/>
              </a:rPr>
              <a:t>Cet espace Showroom sera  commun pour présenter les produits, organiser des salons et visites.</a:t>
            </a:r>
            <a:endParaRPr lang="fr-FR" altLang="fr-FR" sz="2800" b="1" dirty="0">
              <a:solidFill>
                <a:srgbClr val="000000"/>
              </a:solidFill>
              <a:latin typeface="Calibri" panose="020F0502020204030204" pitchFamily="34" charset="0"/>
              <a:cs typeface="Times New Roman" panose="02020603050405020304" pitchFamily="18" charset="0"/>
            </a:endParaRPr>
          </a:p>
          <a:p>
            <a:pPr>
              <a:lnSpc>
                <a:spcPct val="115000"/>
              </a:lnSpc>
              <a:buFont typeface="Wingdings" panose="05000000000000000000" pitchFamily="2" charset="2"/>
              <a:buChar char="Ø"/>
            </a:pPr>
            <a:r>
              <a:rPr lang="fr-FR" altLang="fr-FR" sz="2400" b="1" dirty="0">
                <a:solidFill>
                  <a:srgbClr val="000000"/>
                </a:solidFill>
                <a:latin typeface="Times New Roman" panose="02020603050405020304" pitchFamily="18" charset="0"/>
                <a:cs typeface="Times New Roman" panose="02020603050405020304" pitchFamily="18" charset="0"/>
              </a:rPr>
              <a:t>Organisation d’évènement par thèmes, des foires entre réseaux des trois plateformes, salons, semaines culturelles, les expositions- ventes ; </a:t>
            </a:r>
            <a:endParaRPr lang="fr-FR" altLang="fr-FR" sz="2800" b="1" dirty="0">
              <a:solidFill>
                <a:srgbClr val="000000"/>
              </a:solidFill>
              <a:latin typeface="Calibri" panose="020F0502020204030204" pitchFamily="34" charset="0"/>
              <a:cs typeface="Times New Roman" panose="02020603050405020304" pitchFamily="18" charset="0"/>
            </a:endParaRPr>
          </a:p>
          <a:p>
            <a:pPr>
              <a:lnSpc>
                <a:spcPct val="115000"/>
              </a:lnSpc>
              <a:buFont typeface="Wingdings" panose="05000000000000000000" pitchFamily="2" charset="2"/>
              <a:buChar char="Ø"/>
            </a:pPr>
            <a:r>
              <a:rPr lang="fr-FR" altLang="fr-FR" sz="2400" b="1" dirty="0">
                <a:latin typeface="Times New Roman" panose="02020603050405020304" pitchFamily="18" charset="0"/>
                <a:cs typeface="Times New Roman" panose="02020603050405020304" pitchFamily="18" charset="0"/>
              </a:rPr>
              <a:t>Des espaces de finition-vente et d’initiation aux techniques de production des objets artisanaux, des espaces d’animation de musique traditionnelle et de formation aux arts culinaires de la région.</a:t>
            </a:r>
            <a:endParaRPr lang="fr-FR" altLang="fr-FR" sz="2800" b="1" dirty="0">
              <a:solidFill>
                <a:srgbClr val="000000"/>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8166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u numéro de diapositive 2"/>
          <p:cNvSpPr>
            <a:spLocks noGrp="1"/>
          </p:cNvSpPr>
          <p:nvPr>
            <p:ph type="sldNum" sz="quarter" idx="4294967295"/>
          </p:nvPr>
        </p:nvSpPr>
        <p:spPr bwMode="auto">
          <a:xfrm>
            <a:off x="0" y="6210300"/>
            <a:ext cx="228600" cy="228600"/>
          </a:xfrm>
          <a:prstGeom prst="ellipse">
            <a:avLst/>
          </a:prstGeom>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F6C0AA"/>
              </a:buClr>
              <a:buSzPct val="85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1B587C"/>
              </a:buClr>
              <a:buSzPct val="80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1B587C"/>
              </a:buClr>
              <a:buChar char="o"/>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9pPr>
          </a:lstStyle>
          <a:p>
            <a:pPr>
              <a:spcBef>
                <a:spcPct val="0"/>
              </a:spcBef>
              <a:buClrTx/>
              <a:buSzTx/>
              <a:buFontTx/>
              <a:buNone/>
            </a:pPr>
            <a:fld id="{9D423A54-ADF7-4EE9-AD83-997E4964DBDB}" type="slidenum">
              <a:rPr lang="fr-FR" altLang="fr-FR" sz="1400">
                <a:solidFill>
                  <a:srgbClr val="FFFFFF"/>
                </a:solidFill>
                <a:latin typeface="Franklin Gothic Book" panose="020B0503020102020204" pitchFamily="34" charset="0"/>
              </a:rPr>
              <a:pPr>
                <a:spcBef>
                  <a:spcPct val="0"/>
                </a:spcBef>
                <a:buClrTx/>
                <a:buSzTx/>
                <a:buFontTx/>
                <a:buNone/>
              </a:pPr>
              <a:t>17</a:t>
            </a:fld>
            <a:endParaRPr lang="fr-FR" altLang="fr-FR" sz="1400">
              <a:solidFill>
                <a:srgbClr val="FFFFFF"/>
              </a:solidFill>
              <a:latin typeface="Franklin Gothic Book" panose="020B0503020102020204" pitchFamily="34" charset="0"/>
            </a:endParaRPr>
          </a:p>
        </p:txBody>
      </p:sp>
      <p:sp>
        <p:nvSpPr>
          <p:cNvPr id="24579" name="Rectangle 1"/>
          <p:cNvSpPr>
            <a:spLocks noChangeArrowheads="1"/>
          </p:cNvSpPr>
          <p:nvPr/>
        </p:nvSpPr>
        <p:spPr bwMode="auto">
          <a:xfrm>
            <a:off x="968189" y="1272157"/>
            <a:ext cx="10515599" cy="4011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F6C0AA"/>
              </a:buClr>
              <a:buSzPct val="85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1B587C"/>
              </a:buClr>
              <a:buSzPct val="80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1B587C"/>
              </a:buClr>
              <a:buChar char="o"/>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9pPr>
          </a:lstStyle>
          <a:p>
            <a:pPr>
              <a:lnSpc>
                <a:spcPct val="115000"/>
              </a:lnSpc>
              <a:spcBef>
                <a:spcPct val="0"/>
              </a:spcBef>
              <a:buClrTx/>
              <a:buSzTx/>
              <a:buFontTx/>
              <a:buNone/>
            </a:pPr>
            <a:r>
              <a:rPr lang="fr-FR" altLang="fr-FR" sz="1800" b="1" dirty="0">
                <a:latin typeface="Times New Roman" panose="02020603050405020304" pitchFamily="18" charset="0"/>
                <a:cs typeface="Times New Roman" panose="02020603050405020304" pitchFamily="18" charset="0"/>
              </a:rPr>
              <a:t> </a:t>
            </a:r>
            <a:endParaRPr lang="fr-FR" altLang="fr-FR" sz="1800" dirty="0">
              <a:latin typeface="Cambria" panose="02040503050406030204" pitchFamily="18" charset="0"/>
              <a:cs typeface="Times New Roman" panose="02020603050405020304" pitchFamily="18" charset="0"/>
            </a:endParaRPr>
          </a:p>
          <a:p>
            <a:pPr>
              <a:lnSpc>
                <a:spcPct val="115000"/>
              </a:lnSpc>
              <a:spcBef>
                <a:spcPct val="0"/>
              </a:spcBef>
              <a:buClrTx/>
              <a:buSzTx/>
              <a:buFont typeface="Franklin Gothic Book" panose="020B0503020102020204" pitchFamily="34" charset="0"/>
              <a:buAutoNum type="arabicPeriod" startAt="6"/>
            </a:pPr>
            <a:r>
              <a:rPr lang="en-GB" altLang="fr-FR" sz="1800" b="1" dirty="0" smtClean="0">
                <a:solidFill>
                  <a:srgbClr val="FF0000"/>
                </a:solidFill>
                <a:latin typeface="Times New Roman" panose="02020603050405020304" pitchFamily="18" charset="0"/>
                <a:cs typeface="Times New Roman" panose="02020603050405020304" pitchFamily="18" charset="0"/>
              </a:rPr>
              <a:t> </a:t>
            </a:r>
            <a:r>
              <a:rPr lang="en-GB" altLang="fr-FR" sz="1800" b="1" dirty="0" err="1" smtClean="0">
                <a:solidFill>
                  <a:srgbClr val="FF0000"/>
                </a:solidFill>
                <a:latin typeface="Times New Roman" panose="02020603050405020304" pitchFamily="18" charset="0"/>
                <a:cs typeface="Times New Roman" panose="02020603050405020304" pitchFamily="18" charset="0"/>
              </a:rPr>
              <a:t>Espace</a:t>
            </a:r>
            <a:r>
              <a:rPr lang="en-GB" altLang="fr-FR" sz="1800" b="1" dirty="0" smtClean="0">
                <a:solidFill>
                  <a:srgbClr val="FF0000"/>
                </a:solidFill>
                <a:latin typeface="Times New Roman" panose="02020603050405020304" pitchFamily="18" charset="0"/>
                <a:cs typeface="Times New Roman" panose="02020603050405020304" pitchFamily="18" charset="0"/>
              </a:rPr>
              <a:t> </a:t>
            </a:r>
            <a:r>
              <a:rPr lang="en-GB" altLang="fr-FR" sz="1800" b="1" dirty="0" err="1">
                <a:solidFill>
                  <a:srgbClr val="FF0000"/>
                </a:solidFill>
                <a:latin typeface="Times New Roman" panose="02020603050405020304" pitchFamily="18" charset="0"/>
                <a:cs typeface="Times New Roman" panose="02020603050405020304" pitchFamily="18" charset="0"/>
              </a:rPr>
              <a:t>d’orientation</a:t>
            </a:r>
            <a:r>
              <a:rPr lang="en-GB" altLang="fr-FR" sz="1800" b="1" dirty="0">
                <a:solidFill>
                  <a:srgbClr val="FF0000"/>
                </a:solidFill>
                <a:latin typeface="Times New Roman" panose="02020603050405020304" pitchFamily="18" charset="0"/>
                <a:cs typeface="Times New Roman" panose="02020603050405020304" pitchFamily="18" charset="0"/>
              </a:rPr>
              <a:t> et </a:t>
            </a:r>
            <a:r>
              <a:rPr lang="en-GB" altLang="fr-FR" sz="1800" b="1" dirty="0" err="1">
                <a:solidFill>
                  <a:srgbClr val="FF0000"/>
                </a:solidFill>
                <a:latin typeface="Times New Roman" panose="02020603050405020304" pitchFamily="18" charset="0"/>
                <a:cs typeface="Times New Roman" panose="02020603050405020304" pitchFamily="18" charset="0"/>
              </a:rPr>
              <a:t>d’accompagnement</a:t>
            </a:r>
            <a:r>
              <a:rPr lang="en-GB" altLang="fr-FR" sz="1800" b="1" dirty="0">
                <a:solidFill>
                  <a:srgbClr val="FF0000"/>
                </a:solidFill>
                <a:latin typeface="Times New Roman" panose="02020603050405020304" pitchFamily="18" charset="0"/>
                <a:cs typeface="Times New Roman" panose="02020603050405020304" pitchFamily="18" charset="0"/>
              </a:rPr>
              <a:t> </a:t>
            </a:r>
            <a:r>
              <a:rPr lang="en-GB" altLang="fr-FR" sz="1800" b="1" dirty="0" err="1">
                <a:solidFill>
                  <a:srgbClr val="FF0000"/>
                </a:solidFill>
                <a:latin typeface="Times New Roman" panose="02020603050405020304" pitchFamily="18" charset="0"/>
                <a:cs typeface="Times New Roman" panose="02020603050405020304" pitchFamily="18" charset="0"/>
              </a:rPr>
              <a:t>conseil</a:t>
            </a:r>
            <a:r>
              <a:rPr lang="en-GB" altLang="fr-FR" sz="1800" b="1" dirty="0">
                <a:solidFill>
                  <a:srgbClr val="FF0000"/>
                </a:solidFill>
                <a:latin typeface="Times New Roman" panose="02020603050405020304" pitchFamily="18" charset="0"/>
                <a:cs typeface="Times New Roman" panose="02020603050405020304" pitchFamily="18" charset="0"/>
              </a:rPr>
              <a:t> pour les artisans et les femmes </a:t>
            </a:r>
            <a:r>
              <a:rPr lang="en-GB" altLang="fr-FR" sz="1800" b="1" dirty="0" err="1">
                <a:solidFill>
                  <a:srgbClr val="FF0000"/>
                </a:solidFill>
                <a:latin typeface="Times New Roman" panose="02020603050405020304" pitchFamily="18" charset="0"/>
                <a:cs typeface="Times New Roman" panose="02020603050405020304" pitchFamily="18" charset="0"/>
              </a:rPr>
              <a:t>artisanes</a:t>
            </a:r>
            <a:r>
              <a:rPr lang="en-GB" altLang="fr-FR" sz="1800" b="1" dirty="0">
                <a:solidFill>
                  <a:srgbClr val="FF0000"/>
                </a:solidFill>
                <a:latin typeface="Times New Roman" panose="02020603050405020304" pitchFamily="18" charset="0"/>
                <a:cs typeface="Times New Roman" panose="02020603050405020304" pitchFamily="18" charset="0"/>
              </a:rPr>
              <a:t>.</a:t>
            </a:r>
            <a:endParaRPr lang="fr-FR" altLang="fr-FR" sz="2000" dirty="0">
              <a:solidFill>
                <a:srgbClr val="FF0000"/>
              </a:solidFill>
              <a:latin typeface="Cambria" panose="02040503050406030204" pitchFamily="18" charset="0"/>
              <a:cs typeface="Times New Roman" panose="02020603050405020304" pitchFamily="18" charset="0"/>
            </a:endParaRPr>
          </a:p>
          <a:p>
            <a:pPr>
              <a:lnSpc>
                <a:spcPct val="115000"/>
              </a:lnSpc>
              <a:spcBef>
                <a:spcPct val="0"/>
              </a:spcBef>
              <a:buClrTx/>
              <a:buSzTx/>
              <a:buFontTx/>
              <a:buNone/>
            </a:pPr>
            <a:r>
              <a:rPr lang="fr-FR" altLang="fr-FR" sz="1800" b="1" dirty="0">
                <a:latin typeface="Times New Roman" panose="02020603050405020304" pitchFamily="18" charset="0"/>
                <a:cs typeface="Times New Roman" panose="02020603050405020304" pitchFamily="18" charset="0"/>
              </a:rPr>
              <a:t> </a:t>
            </a:r>
            <a:endParaRPr lang="fr-FR" altLang="fr-FR" sz="1800" dirty="0">
              <a:latin typeface="Cambria" panose="02040503050406030204" pitchFamily="18" charset="0"/>
              <a:cs typeface="Times New Roman" panose="02020603050405020304" pitchFamily="18" charset="0"/>
            </a:endParaRPr>
          </a:p>
          <a:p>
            <a:pPr>
              <a:lnSpc>
                <a:spcPct val="107000"/>
              </a:lnSpc>
              <a:spcBef>
                <a:spcPct val="0"/>
              </a:spcBef>
              <a:buClrTx/>
              <a:buSzTx/>
              <a:buFontTx/>
              <a:buNone/>
            </a:pPr>
            <a:r>
              <a:rPr lang="fr-FR" altLang="fr-FR" sz="1800" b="1" i="1" u="sng" dirty="0">
                <a:latin typeface="Times New Roman" panose="02020603050405020304" pitchFamily="18" charset="0"/>
                <a:cs typeface="Times New Roman" panose="02020603050405020304" pitchFamily="18" charset="0"/>
              </a:rPr>
              <a:t>Fonctions principales :</a:t>
            </a:r>
            <a:endParaRPr lang="fr-FR" altLang="fr-FR" sz="1800" u="sng" dirty="0">
              <a:latin typeface="Cambria" panose="02040503050406030204" pitchFamily="18" charset="0"/>
              <a:cs typeface="Times New Roman" panose="02020603050405020304" pitchFamily="18" charset="0"/>
            </a:endParaRPr>
          </a:p>
          <a:p>
            <a:pPr>
              <a:lnSpc>
                <a:spcPct val="107000"/>
              </a:lnSpc>
              <a:spcBef>
                <a:spcPct val="0"/>
              </a:spcBef>
              <a:buClrTx/>
              <a:buSzTx/>
              <a:buFontTx/>
              <a:buNone/>
            </a:pPr>
            <a:r>
              <a:rPr lang="fr-FR" altLang="fr-FR" sz="1800" b="1" dirty="0">
                <a:latin typeface="Times New Roman" panose="02020603050405020304" pitchFamily="18" charset="0"/>
                <a:cs typeface="Times New Roman" panose="02020603050405020304" pitchFamily="18" charset="0"/>
              </a:rPr>
              <a:t> </a:t>
            </a:r>
            <a:endParaRPr lang="fr-FR" altLang="fr-FR" sz="1800" b="1" dirty="0">
              <a:latin typeface="Cambria" panose="02040503050406030204" pitchFamily="18" charset="0"/>
              <a:cs typeface="Times New Roman" panose="02020603050405020304" pitchFamily="18" charset="0"/>
            </a:endParaRPr>
          </a:p>
          <a:p>
            <a:pPr>
              <a:lnSpc>
                <a:spcPct val="107000"/>
              </a:lnSpc>
              <a:spcBef>
                <a:spcPct val="0"/>
              </a:spcBef>
              <a:buClrTx/>
              <a:buSzTx/>
              <a:buFont typeface="Arial" panose="020B0604020202020204" pitchFamily="34" charset="0"/>
              <a:buChar char="•"/>
            </a:pPr>
            <a:r>
              <a:rPr lang="fr-FR" altLang="fr-FR" sz="1800" b="1" dirty="0">
                <a:latin typeface="Times New Roman" panose="02020603050405020304" pitchFamily="18" charset="0"/>
                <a:cs typeface="Times New Roman" panose="02020603050405020304" pitchFamily="18" charset="0"/>
              </a:rPr>
              <a:t>Accompagnement conseil au profit des mono artisanes/ groupement des Femmes artisanes afin de les renforcer dans leur capacité et de l’accès des femmes artisanes au niveau de ses organes décisionnels.</a:t>
            </a:r>
            <a:endParaRPr lang="fr-FR" altLang="fr-FR" sz="1800" b="1" dirty="0">
              <a:latin typeface="Cambria" panose="02040503050406030204" pitchFamily="18" charset="0"/>
              <a:cs typeface="Times New Roman" panose="02020603050405020304" pitchFamily="18" charset="0"/>
            </a:endParaRPr>
          </a:p>
          <a:p>
            <a:pPr>
              <a:lnSpc>
                <a:spcPct val="107000"/>
              </a:lnSpc>
              <a:spcBef>
                <a:spcPct val="0"/>
              </a:spcBef>
              <a:buClrTx/>
              <a:buSzTx/>
              <a:buFont typeface="Arial" panose="020B0604020202020204" pitchFamily="34" charset="0"/>
              <a:buChar char="•"/>
            </a:pPr>
            <a:r>
              <a:rPr lang="fr-FR" altLang="fr-FR" sz="1800" b="1" dirty="0">
                <a:latin typeface="Times New Roman" panose="02020603050405020304" pitchFamily="18" charset="0"/>
                <a:cs typeface="Times New Roman" panose="02020603050405020304" pitchFamily="18" charset="0"/>
              </a:rPr>
              <a:t> </a:t>
            </a:r>
            <a:r>
              <a:rPr lang="fr-FR" altLang="fr-FR" sz="1800" b="1" dirty="0" smtClean="0">
                <a:latin typeface="Times New Roman" panose="02020603050405020304" pitchFamily="18" charset="0"/>
                <a:cs typeface="Times New Roman" panose="02020603050405020304" pitchFamily="18" charset="0"/>
              </a:rPr>
              <a:t>Permettre </a:t>
            </a:r>
            <a:r>
              <a:rPr lang="fr-FR" altLang="fr-FR" sz="1800" b="1" dirty="0">
                <a:latin typeface="Times New Roman" panose="02020603050405020304" pitchFamily="18" charset="0"/>
                <a:cs typeface="Times New Roman" panose="02020603050405020304" pitchFamily="18" charset="0"/>
              </a:rPr>
              <a:t>l’accès aux ressources offertes par la plateforme, en termes d’accès à des espaces, quelques soient leur attribution, à des équipements, aux moyens d’exposition, de commercialisation.</a:t>
            </a:r>
            <a:endParaRPr lang="fr-FR" altLang="fr-FR" sz="1800" b="1" dirty="0">
              <a:latin typeface="Cambria" panose="02040503050406030204" pitchFamily="18" charset="0"/>
              <a:cs typeface="Times New Roman" panose="02020603050405020304" pitchFamily="18" charset="0"/>
            </a:endParaRPr>
          </a:p>
          <a:p>
            <a:pPr>
              <a:lnSpc>
                <a:spcPct val="107000"/>
              </a:lnSpc>
              <a:spcBef>
                <a:spcPct val="0"/>
              </a:spcBef>
              <a:buClrTx/>
              <a:buSzTx/>
              <a:buFont typeface="Arial" panose="020B0604020202020204" pitchFamily="34" charset="0"/>
              <a:buChar char="•"/>
            </a:pPr>
            <a:r>
              <a:rPr lang="fr-FR" altLang="fr-FR" sz="1800" b="1" dirty="0">
                <a:latin typeface="Times New Roman" panose="02020603050405020304" pitchFamily="18" charset="0"/>
                <a:cs typeface="Times New Roman" panose="02020603050405020304" pitchFamily="18" charset="0"/>
              </a:rPr>
              <a:t> </a:t>
            </a:r>
            <a:r>
              <a:rPr lang="fr-FR" altLang="fr-FR" sz="1800" b="1" dirty="0" smtClean="0">
                <a:latin typeface="Times New Roman" panose="02020603050405020304" pitchFamily="18" charset="0"/>
                <a:cs typeface="Times New Roman" panose="02020603050405020304" pitchFamily="18" charset="0"/>
              </a:rPr>
              <a:t>Proposer </a:t>
            </a:r>
            <a:r>
              <a:rPr lang="fr-FR" altLang="fr-FR" sz="1800" b="1" dirty="0">
                <a:latin typeface="Times New Roman" panose="02020603050405020304" pitchFamily="18" charset="0"/>
                <a:cs typeface="Times New Roman" panose="02020603050405020304" pitchFamily="18" charset="0"/>
              </a:rPr>
              <a:t>des initiatives de communication, d’information et de sensibilisation, labellisation des produits de la plateforme.</a:t>
            </a:r>
            <a:endParaRPr lang="fr-FR" altLang="fr-FR" sz="1800" b="1" dirty="0">
              <a:latin typeface="Cambria" panose="02040503050406030204" pitchFamily="18" charset="0"/>
              <a:cs typeface="Times New Roman" panose="02020603050405020304" pitchFamily="18" charset="0"/>
            </a:endParaRPr>
          </a:p>
          <a:p>
            <a:pPr>
              <a:lnSpc>
                <a:spcPct val="107000"/>
              </a:lnSpc>
              <a:spcBef>
                <a:spcPct val="0"/>
              </a:spcBef>
              <a:buClrTx/>
              <a:buSzTx/>
              <a:buFont typeface="Arial" panose="020B0604020202020204" pitchFamily="34" charset="0"/>
              <a:buChar char="•"/>
            </a:pPr>
            <a:r>
              <a:rPr lang="fr-FR" altLang="fr-FR" sz="1800" b="1" dirty="0">
                <a:latin typeface="Times New Roman" panose="02020603050405020304" pitchFamily="18" charset="0"/>
                <a:cs typeface="Times New Roman" panose="02020603050405020304" pitchFamily="18" charset="0"/>
              </a:rPr>
              <a:t> </a:t>
            </a:r>
            <a:r>
              <a:rPr lang="fr-FR" altLang="fr-FR" sz="1800" b="1" dirty="0" smtClean="0">
                <a:latin typeface="Times New Roman" panose="02020603050405020304" pitchFamily="18" charset="0"/>
                <a:cs typeface="Times New Roman" panose="02020603050405020304" pitchFamily="18" charset="0"/>
              </a:rPr>
              <a:t>Améliorer </a:t>
            </a:r>
            <a:r>
              <a:rPr lang="fr-FR" altLang="fr-FR" sz="1800" b="1" dirty="0">
                <a:latin typeface="Times New Roman" panose="02020603050405020304" pitchFamily="18" charset="0"/>
                <a:cs typeface="Times New Roman" panose="02020603050405020304" pitchFamily="18" charset="0"/>
              </a:rPr>
              <a:t>le statut et situation professionnelle des femmes artisanes, </a:t>
            </a:r>
          </a:p>
          <a:p>
            <a:pPr algn="just">
              <a:lnSpc>
                <a:spcPct val="107000"/>
              </a:lnSpc>
              <a:spcBef>
                <a:spcPct val="0"/>
              </a:spcBef>
              <a:buClrTx/>
              <a:buSzTx/>
              <a:buFont typeface="Arial" panose="020B0604020202020204" pitchFamily="34" charset="0"/>
              <a:buChar char="•"/>
            </a:pPr>
            <a:r>
              <a:rPr lang="fr-FR" altLang="fr-FR" sz="1800" b="1" dirty="0" smtClean="0">
                <a:latin typeface="Times New Roman" panose="02020603050405020304" pitchFamily="18" charset="0"/>
                <a:cs typeface="Times New Roman" panose="02020603050405020304" pitchFamily="18" charset="0"/>
              </a:rPr>
              <a:t>Renforcer </a:t>
            </a:r>
            <a:r>
              <a:rPr lang="fr-FR" altLang="fr-FR" sz="1800" b="1" dirty="0">
                <a:latin typeface="Times New Roman" panose="02020603050405020304" pitchFamily="18" charset="0"/>
                <a:cs typeface="Times New Roman" panose="02020603050405020304" pitchFamily="18" charset="0"/>
              </a:rPr>
              <a:t>et rendre plus accrue leur responsabilité sociale et économique.</a:t>
            </a:r>
            <a:endParaRPr lang="fr-FR" altLang="fr-FR" sz="1800" b="1" dirty="0">
              <a:latin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15923101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u numéro de diapositive 2"/>
          <p:cNvSpPr>
            <a:spLocks noGrp="1"/>
          </p:cNvSpPr>
          <p:nvPr>
            <p:ph type="sldNum" sz="quarter" idx="4294967295"/>
          </p:nvPr>
        </p:nvSpPr>
        <p:spPr bwMode="auto">
          <a:xfrm>
            <a:off x="0" y="6210300"/>
            <a:ext cx="228600" cy="228600"/>
          </a:xfrm>
          <a:prstGeom prst="ellipse">
            <a:avLst/>
          </a:prstGeom>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F6C0AA"/>
              </a:buClr>
              <a:buSzPct val="85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1B587C"/>
              </a:buClr>
              <a:buSzPct val="80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1B587C"/>
              </a:buClr>
              <a:buChar char="o"/>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9pPr>
          </a:lstStyle>
          <a:p>
            <a:pPr>
              <a:spcBef>
                <a:spcPct val="0"/>
              </a:spcBef>
              <a:buClrTx/>
              <a:buSzTx/>
              <a:buFontTx/>
              <a:buNone/>
            </a:pPr>
            <a:fld id="{8075FAA6-46AD-4BC4-998D-3EDB0937AA5B}" type="slidenum">
              <a:rPr lang="fr-FR" altLang="fr-FR" sz="1400">
                <a:solidFill>
                  <a:srgbClr val="FFFFFF"/>
                </a:solidFill>
                <a:latin typeface="Franklin Gothic Book" panose="020B0503020102020204" pitchFamily="34" charset="0"/>
              </a:rPr>
              <a:pPr>
                <a:spcBef>
                  <a:spcPct val="0"/>
                </a:spcBef>
                <a:buClrTx/>
                <a:buSzTx/>
                <a:buFontTx/>
                <a:buNone/>
              </a:pPr>
              <a:t>18</a:t>
            </a:fld>
            <a:endParaRPr lang="fr-FR" altLang="fr-FR" sz="1400">
              <a:solidFill>
                <a:srgbClr val="FFFFFF"/>
              </a:solidFill>
              <a:latin typeface="Franklin Gothic Book" panose="020B0503020102020204" pitchFamily="34" charset="0"/>
            </a:endParaRPr>
          </a:p>
        </p:txBody>
      </p:sp>
      <p:sp>
        <p:nvSpPr>
          <p:cNvPr id="25603" name="Rectangle 1"/>
          <p:cNvSpPr>
            <a:spLocks noChangeArrowheads="1"/>
          </p:cNvSpPr>
          <p:nvPr/>
        </p:nvSpPr>
        <p:spPr bwMode="auto">
          <a:xfrm>
            <a:off x="3234391" y="623395"/>
            <a:ext cx="8013700" cy="90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F6C0AA"/>
              </a:buClr>
              <a:buSzPct val="85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1B587C"/>
              </a:buClr>
              <a:buSzPct val="80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1B587C"/>
              </a:buClr>
              <a:buChar char="o"/>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9pPr>
          </a:lstStyle>
          <a:p>
            <a:pPr>
              <a:lnSpc>
                <a:spcPct val="115000"/>
              </a:lnSpc>
              <a:spcBef>
                <a:spcPct val="0"/>
              </a:spcBef>
              <a:buClrTx/>
              <a:buSzTx/>
              <a:buFontTx/>
              <a:buNone/>
            </a:pPr>
            <a:r>
              <a:rPr lang="fr-FR" altLang="fr-FR" sz="2400" b="1" dirty="0">
                <a:solidFill>
                  <a:srgbClr val="C00000"/>
                </a:solidFill>
                <a:latin typeface="Times New Roman" panose="02020603050405020304" pitchFamily="18" charset="0"/>
                <a:cs typeface="Times New Roman" panose="02020603050405020304" pitchFamily="18" charset="0"/>
              </a:rPr>
              <a:t>4.  Les Scénarios du mode d’organisation et de gestion des Plateformes d’Innovation Artisanat Régional</a:t>
            </a:r>
            <a:endParaRPr lang="fr-FR" altLang="fr-FR" sz="2000" dirty="0">
              <a:solidFill>
                <a:srgbClr val="C00000"/>
              </a:solidFill>
              <a:latin typeface="Cambria" panose="02040503050406030204" pitchFamily="18" charset="0"/>
              <a:cs typeface="Times New Roman" panose="02020603050405020304" pitchFamily="18" charset="0"/>
            </a:endParaRPr>
          </a:p>
        </p:txBody>
      </p:sp>
      <p:sp>
        <p:nvSpPr>
          <p:cNvPr id="25604" name="Rectangle 2"/>
          <p:cNvSpPr>
            <a:spLocks noChangeArrowheads="1"/>
          </p:cNvSpPr>
          <p:nvPr/>
        </p:nvSpPr>
        <p:spPr bwMode="auto">
          <a:xfrm>
            <a:off x="957728" y="1870168"/>
            <a:ext cx="9970247" cy="373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F6C0AA"/>
              </a:buClr>
              <a:buSzPct val="85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1B587C"/>
              </a:buClr>
              <a:buSzPct val="80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1B587C"/>
              </a:buClr>
              <a:buChar char="o"/>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9pPr>
          </a:lstStyle>
          <a:p>
            <a:pPr algn="just">
              <a:lnSpc>
                <a:spcPct val="107000"/>
              </a:lnSpc>
              <a:spcBef>
                <a:spcPct val="0"/>
              </a:spcBef>
              <a:buClrTx/>
              <a:buSzTx/>
              <a:buFontTx/>
              <a:buNone/>
            </a:pPr>
            <a:r>
              <a:rPr lang="fr-FR" altLang="fr-FR" sz="1800" b="1" dirty="0">
                <a:solidFill>
                  <a:srgbClr val="00B0F0"/>
                </a:solidFill>
                <a:latin typeface="Times New Roman" panose="02020603050405020304" pitchFamily="18" charset="0"/>
              </a:rPr>
              <a:t>Les trois scénarios que nous proposons :</a:t>
            </a:r>
            <a:endParaRPr lang="fr-FR" altLang="fr-FR" sz="1800" b="1" dirty="0">
              <a:solidFill>
                <a:srgbClr val="00B0F0"/>
              </a:solidFill>
              <a:latin typeface="Cambria" panose="02040503050406030204" pitchFamily="18" charset="0"/>
            </a:endParaRPr>
          </a:p>
          <a:p>
            <a:pPr>
              <a:lnSpc>
                <a:spcPct val="107000"/>
              </a:lnSpc>
              <a:spcBef>
                <a:spcPct val="0"/>
              </a:spcBef>
              <a:buClrTx/>
              <a:buSzTx/>
              <a:buFontTx/>
              <a:buNone/>
            </a:pPr>
            <a:r>
              <a:rPr lang="fr-FR" altLang="fr-FR" sz="1800" b="1" dirty="0">
                <a:latin typeface="Times New Roman" panose="02020603050405020304" pitchFamily="18" charset="0"/>
              </a:rPr>
              <a:t> </a:t>
            </a:r>
            <a:endParaRPr lang="fr-FR" altLang="fr-FR" sz="1800" b="1" dirty="0">
              <a:latin typeface="Cambria" panose="02040503050406030204" pitchFamily="18" charset="0"/>
            </a:endParaRPr>
          </a:p>
          <a:p>
            <a:pPr>
              <a:spcBef>
                <a:spcPct val="0"/>
              </a:spcBef>
              <a:buClrTx/>
              <a:buSzTx/>
              <a:buFont typeface="Symbol" panose="05050102010706020507" pitchFamily="18" charset="2"/>
              <a:buChar char=""/>
            </a:pPr>
            <a:r>
              <a:rPr lang="en-GB" altLang="fr-FR" sz="1800" b="1" dirty="0" err="1">
                <a:solidFill>
                  <a:srgbClr val="FF0000"/>
                </a:solidFill>
                <a:latin typeface="Times New Roman" panose="02020603050405020304" pitchFamily="18" charset="0"/>
              </a:rPr>
              <a:t>Scénario</a:t>
            </a:r>
            <a:r>
              <a:rPr lang="en-GB" altLang="fr-FR" sz="1800" b="1" dirty="0">
                <a:solidFill>
                  <a:srgbClr val="FF0000"/>
                </a:solidFill>
                <a:latin typeface="Times New Roman" panose="02020603050405020304" pitchFamily="18" charset="0"/>
              </a:rPr>
              <a:t> 1 : </a:t>
            </a:r>
            <a:r>
              <a:rPr lang="en-GB" altLang="fr-FR" sz="1800" b="1" dirty="0">
                <a:latin typeface="Times New Roman" panose="02020603050405020304" pitchFamily="18" charset="0"/>
              </a:rPr>
              <a:t>La </a:t>
            </a:r>
            <a:r>
              <a:rPr lang="en-GB" altLang="fr-FR" sz="1800" b="1" dirty="0" err="1">
                <a:latin typeface="Times New Roman" panose="02020603050405020304" pitchFamily="18" charset="0"/>
              </a:rPr>
              <a:t>Société</a:t>
            </a:r>
            <a:r>
              <a:rPr lang="en-GB" altLang="fr-FR" sz="1800" b="1" dirty="0">
                <a:latin typeface="Times New Roman" panose="02020603050405020304" pitchFamily="18" charset="0"/>
              </a:rPr>
              <a:t> de </a:t>
            </a:r>
            <a:r>
              <a:rPr lang="en-GB" altLang="fr-FR" sz="1800" b="1" dirty="0" err="1">
                <a:latin typeface="Times New Roman" panose="02020603050405020304" pitchFamily="18" charset="0"/>
              </a:rPr>
              <a:t>Développement</a:t>
            </a:r>
            <a:r>
              <a:rPr lang="en-GB" altLang="fr-FR" sz="1800" b="1" dirty="0">
                <a:latin typeface="Times New Roman" panose="02020603050405020304" pitchFamily="18" charset="0"/>
              </a:rPr>
              <a:t> </a:t>
            </a:r>
            <a:r>
              <a:rPr lang="en-GB" altLang="fr-FR" sz="1800" b="1" dirty="0" err="1">
                <a:latin typeface="Times New Roman" panose="02020603050405020304" pitchFamily="18" charset="0"/>
              </a:rPr>
              <a:t>Régional</a:t>
            </a:r>
            <a:r>
              <a:rPr lang="en-GB" altLang="fr-FR" sz="1800" b="1" dirty="0">
                <a:latin typeface="Times New Roman" panose="02020603050405020304" pitchFamily="18" charset="0"/>
              </a:rPr>
              <a:t> de </a:t>
            </a:r>
            <a:r>
              <a:rPr lang="en-GB" altLang="fr-FR" sz="1800" b="1" dirty="0" err="1">
                <a:latin typeface="Times New Roman" panose="02020603050405020304" pitchFamily="18" charset="0"/>
              </a:rPr>
              <a:t>l’Artisanat</a:t>
            </a:r>
            <a:r>
              <a:rPr lang="en-GB" altLang="fr-FR" sz="1800" b="1" dirty="0">
                <a:latin typeface="Times New Roman" panose="02020603050405020304" pitchFamily="18" charset="0"/>
              </a:rPr>
              <a:t> </a:t>
            </a:r>
            <a:r>
              <a:rPr lang="en-GB" altLang="fr-FR" sz="1800" b="1" dirty="0" err="1">
                <a:latin typeface="Times New Roman" panose="02020603050405020304" pitchFamily="18" charset="0"/>
              </a:rPr>
              <a:t>est</a:t>
            </a:r>
            <a:r>
              <a:rPr lang="en-GB" altLang="fr-FR" sz="1800" b="1" dirty="0">
                <a:latin typeface="Times New Roman" panose="02020603050405020304" pitchFamily="18" charset="0"/>
              </a:rPr>
              <a:t> la </a:t>
            </a:r>
            <a:r>
              <a:rPr lang="en-GB" altLang="fr-FR" sz="1800" b="1" dirty="0" err="1">
                <a:latin typeface="Times New Roman" panose="02020603050405020304" pitchFamily="18" charset="0"/>
              </a:rPr>
              <a:t>principale</a:t>
            </a:r>
            <a:r>
              <a:rPr lang="en-GB" altLang="fr-FR" sz="1800" b="1" dirty="0">
                <a:latin typeface="Times New Roman" panose="02020603050405020304" pitchFamily="18" charset="0"/>
              </a:rPr>
              <a:t> </a:t>
            </a:r>
            <a:r>
              <a:rPr lang="en-GB" altLang="fr-FR" sz="1800" b="1" dirty="0" err="1">
                <a:latin typeface="Times New Roman" panose="02020603050405020304" pitchFamily="18" charset="0"/>
              </a:rPr>
              <a:t>entité</a:t>
            </a:r>
            <a:r>
              <a:rPr lang="en-GB" altLang="fr-FR" sz="1800" b="1" dirty="0">
                <a:latin typeface="Times New Roman" panose="02020603050405020304" pitchFamily="18" charset="0"/>
              </a:rPr>
              <a:t> de </a:t>
            </a:r>
            <a:r>
              <a:rPr lang="en-GB" altLang="fr-FR" sz="1800" b="1" dirty="0" err="1">
                <a:latin typeface="Times New Roman" panose="02020603050405020304" pitchFamily="18" charset="0"/>
              </a:rPr>
              <a:t>gestion</a:t>
            </a:r>
            <a:r>
              <a:rPr lang="en-GB" altLang="fr-FR" sz="1800" b="1" dirty="0">
                <a:latin typeface="Times New Roman" panose="02020603050405020304" pitchFamily="18" charset="0"/>
              </a:rPr>
              <a:t> et </a:t>
            </a:r>
            <a:r>
              <a:rPr lang="en-GB" altLang="fr-FR" sz="1800" b="1" dirty="0" err="1">
                <a:latin typeface="Times New Roman" panose="02020603050405020304" pitchFamily="18" charset="0"/>
              </a:rPr>
              <a:t>nomme</a:t>
            </a:r>
            <a:r>
              <a:rPr lang="en-GB" altLang="fr-FR" sz="1800" b="1" dirty="0">
                <a:latin typeface="Times New Roman" panose="02020603050405020304" pitchFamily="18" charset="0"/>
              </a:rPr>
              <a:t> un </a:t>
            </a:r>
            <a:r>
              <a:rPr lang="en-GB" altLang="fr-FR" sz="1800" b="1" dirty="0" err="1">
                <a:latin typeface="Times New Roman" panose="02020603050405020304" pitchFamily="18" charset="0"/>
              </a:rPr>
              <a:t>Comité</a:t>
            </a:r>
            <a:r>
              <a:rPr lang="en-GB" altLang="fr-FR" sz="1800" b="1" dirty="0">
                <a:latin typeface="Times New Roman" panose="02020603050405020304" pitchFamily="18" charset="0"/>
              </a:rPr>
              <a:t> de direction pour </a:t>
            </a:r>
            <a:r>
              <a:rPr lang="en-GB" altLang="fr-FR" sz="1800" b="1" dirty="0" err="1">
                <a:latin typeface="Times New Roman" panose="02020603050405020304" pitchFamily="18" charset="0"/>
              </a:rPr>
              <a:t>chacune</a:t>
            </a:r>
            <a:r>
              <a:rPr lang="en-GB" altLang="fr-FR" sz="1800" b="1" dirty="0">
                <a:latin typeface="Times New Roman" panose="02020603050405020304" pitchFamily="18" charset="0"/>
              </a:rPr>
              <a:t> des cinq </a:t>
            </a:r>
            <a:r>
              <a:rPr lang="en-GB" altLang="fr-FR" sz="1800" b="1" dirty="0" err="1">
                <a:latin typeface="Times New Roman" panose="02020603050405020304" pitchFamily="18" charset="0"/>
              </a:rPr>
              <a:t>platefomes</a:t>
            </a:r>
            <a:r>
              <a:rPr lang="en-GB" altLang="fr-FR" sz="1800" b="1" dirty="0">
                <a:latin typeface="Times New Roman" panose="02020603050405020304" pitchFamily="18" charset="0"/>
              </a:rPr>
              <a:t> de </a:t>
            </a:r>
            <a:r>
              <a:rPr lang="fr-FR" altLang="fr-FR" sz="1800" b="1" dirty="0">
                <a:latin typeface="Times New Roman" panose="02020603050405020304" pitchFamily="18" charset="0"/>
              </a:rPr>
              <a:t>Tétouan</a:t>
            </a:r>
            <a:r>
              <a:rPr lang="en-GB" altLang="fr-FR" sz="1800" b="1" dirty="0">
                <a:latin typeface="Times New Roman" panose="02020603050405020304" pitchFamily="18" charset="0"/>
              </a:rPr>
              <a:t>,  Al </a:t>
            </a:r>
            <a:r>
              <a:rPr lang="en-GB" altLang="fr-FR" sz="1800" b="1" dirty="0" err="1">
                <a:latin typeface="Times New Roman" panose="02020603050405020304" pitchFamily="18" charset="0"/>
              </a:rPr>
              <a:t>Hoceima</a:t>
            </a:r>
            <a:r>
              <a:rPr lang="en-GB" altLang="fr-FR" sz="1800" b="1" dirty="0">
                <a:latin typeface="Times New Roman" panose="02020603050405020304" pitchFamily="18" charset="0"/>
              </a:rPr>
              <a:t>, </a:t>
            </a:r>
            <a:r>
              <a:rPr lang="en-GB" altLang="fr-FR" sz="1800" b="1" dirty="0" err="1">
                <a:latin typeface="Times New Roman" panose="02020603050405020304" pitchFamily="18" charset="0"/>
              </a:rPr>
              <a:t>Imzouren,Chefchaouen</a:t>
            </a:r>
            <a:r>
              <a:rPr lang="en-GB" altLang="fr-FR" sz="1800" b="1" dirty="0">
                <a:latin typeface="Times New Roman" panose="02020603050405020304" pitchFamily="18" charset="0"/>
              </a:rPr>
              <a:t> et </a:t>
            </a:r>
            <a:r>
              <a:rPr lang="en-GB" altLang="fr-FR" sz="1800" b="1" dirty="0" err="1">
                <a:latin typeface="Times New Roman" panose="02020603050405020304" pitchFamily="18" charset="0"/>
              </a:rPr>
              <a:t>Ouezzane</a:t>
            </a:r>
            <a:r>
              <a:rPr lang="en-GB" altLang="fr-FR" sz="1800" b="1" dirty="0">
                <a:latin typeface="Times New Roman" panose="02020603050405020304" pitchFamily="18" charset="0"/>
              </a:rPr>
              <a:t>.</a:t>
            </a:r>
            <a:endParaRPr lang="fr-FR" altLang="fr-FR" sz="2000" b="1" dirty="0">
              <a:latin typeface="Cambria" panose="02040503050406030204" pitchFamily="18" charset="0"/>
            </a:endParaRPr>
          </a:p>
          <a:p>
            <a:pPr>
              <a:spcBef>
                <a:spcPct val="0"/>
              </a:spcBef>
              <a:buClrTx/>
              <a:buSzTx/>
              <a:buFontTx/>
              <a:buNone/>
            </a:pPr>
            <a:r>
              <a:rPr lang="en-GB" altLang="fr-FR" sz="1800" b="1" dirty="0">
                <a:solidFill>
                  <a:srgbClr val="FF0000"/>
                </a:solidFill>
                <a:latin typeface="Times New Roman" panose="02020603050405020304" pitchFamily="18" charset="0"/>
              </a:rPr>
              <a:t> </a:t>
            </a:r>
            <a:endParaRPr lang="fr-FR" altLang="fr-FR" sz="2000" b="1" dirty="0">
              <a:solidFill>
                <a:srgbClr val="FF0000"/>
              </a:solidFill>
              <a:latin typeface="Cambria" panose="02040503050406030204" pitchFamily="18" charset="0"/>
            </a:endParaRPr>
          </a:p>
          <a:p>
            <a:pPr>
              <a:spcBef>
                <a:spcPct val="0"/>
              </a:spcBef>
              <a:buClrTx/>
              <a:buSzTx/>
              <a:buFont typeface="Symbol" panose="05050102010706020507" pitchFamily="18" charset="2"/>
              <a:buChar char=""/>
            </a:pPr>
            <a:r>
              <a:rPr lang="en-GB" altLang="fr-FR" sz="1800" b="1" dirty="0" err="1">
                <a:solidFill>
                  <a:srgbClr val="FF0000"/>
                </a:solidFill>
                <a:latin typeface="Times New Roman" panose="02020603050405020304" pitchFamily="18" charset="0"/>
              </a:rPr>
              <a:t>Scénario</a:t>
            </a:r>
            <a:r>
              <a:rPr lang="en-GB" altLang="fr-FR" sz="1800" b="1" dirty="0">
                <a:solidFill>
                  <a:srgbClr val="FF0000"/>
                </a:solidFill>
                <a:latin typeface="Times New Roman" panose="02020603050405020304" pitchFamily="18" charset="0"/>
              </a:rPr>
              <a:t> 2 : </a:t>
            </a:r>
            <a:r>
              <a:rPr lang="en-GB" altLang="fr-FR" sz="1800" b="1" dirty="0">
                <a:latin typeface="Times New Roman" panose="02020603050405020304" pitchFamily="18" charset="0"/>
              </a:rPr>
              <a:t>La </a:t>
            </a:r>
            <a:r>
              <a:rPr lang="en-GB" altLang="fr-FR" sz="1800" b="1" dirty="0" err="1">
                <a:latin typeface="Times New Roman" panose="02020603050405020304" pitchFamily="18" charset="0"/>
              </a:rPr>
              <a:t>Société</a:t>
            </a:r>
            <a:r>
              <a:rPr lang="en-GB" altLang="fr-FR" sz="1800" b="1" dirty="0">
                <a:latin typeface="Times New Roman" panose="02020603050405020304" pitchFamily="18" charset="0"/>
              </a:rPr>
              <a:t> de </a:t>
            </a:r>
            <a:r>
              <a:rPr lang="en-GB" altLang="fr-FR" sz="1800" b="1" dirty="0" err="1">
                <a:latin typeface="Times New Roman" panose="02020603050405020304" pitchFamily="18" charset="0"/>
              </a:rPr>
              <a:t>Développement</a:t>
            </a:r>
            <a:r>
              <a:rPr lang="en-GB" altLang="fr-FR" sz="1800" b="1" dirty="0">
                <a:latin typeface="Times New Roman" panose="02020603050405020304" pitchFamily="18" charset="0"/>
              </a:rPr>
              <a:t> </a:t>
            </a:r>
            <a:r>
              <a:rPr lang="en-GB" altLang="fr-FR" sz="1800" b="1" dirty="0" err="1">
                <a:latin typeface="Times New Roman" panose="02020603050405020304" pitchFamily="18" charset="0"/>
              </a:rPr>
              <a:t>Régional</a:t>
            </a:r>
            <a:r>
              <a:rPr lang="en-GB" altLang="fr-FR" sz="1800" b="1" dirty="0">
                <a:latin typeface="Times New Roman" panose="02020603050405020304" pitchFamily="18" charset="0"/>
              </a:rPr>
              <a:t> de </a:t>
            </a:r>
            <a:r>
              <a:rPr lang="en-GB" altLang="fr-FR" sz="1800" b="1" dirty="0" err="1">
                <a:latin typeface="Times New Roman" panose="02020603050405020304" pitchFamily="18" charset="0"/>
              </a:rPr>
              <a:t>l’Artisanat</a:t>
            </a:r>
            <a:r>
              <a:rPr lang="en-GB" altLang="fr-FR" sz="1800" b="1" dirty="0">
                <a:latin typeface="Times New Roman" panose="02020603050405020304" pitchFamily="18" charset="0"/>
              </a:rPr>
              <a:t> </a:t>
            </a:r>
            <a:r>
              <a:rPr lang="en-GB" altLang="fr-FR" sz="1800" b="1" dirty="0" err="1">
                <a:latin typeface="Times New Roman" panose="02020603050405020304" pitchFamily="18" charset="0"/>
              </a:rPr>
              <a:t>délègue</a:t>
            </a:r>
            <a:r>
              <a:rPr lang="en-GB" altLang="fr-FR" sz="1800" b="1" dirty="0">
                <a:latin typeface="Times New Roman" panose="02020603050405020304" pitchFamily="18" charset="0"/>
              </a:rPr>
              <a:t> la </a:t>
            </a:r>
            <a:r>
              <a:rPr lang="en-GB" altLang="fr-FR" sz="1800" b="1" dirty="0" err="1">
                <a:latin typeface="Times New Roman" panose="02020603050405020304" pitchFamily="18" charset="0"/>
              </a:rPr>
              <a:t>gestion</a:t>
            </a:r>
            <a:r>
              <a:rPr lang="en-GB" altLang="fr-FR" sz="1800" b="1" dirty="0">
                <a:latin typeface="Times New Roman" panose="02020603050405020304" pitchFamily="18" charset="0"/>
              </a:rPr>
              <a:t>  de la </a:t>
            </a:r>
            <a:r>
              <a:rPr lang="en-GB" altLang="fr-FR" sz="1800" b="1" dirty="0" err="1">
                <a:latin typeface="Times New Roman" panose="02020603050405020304" pitchFamily="18" charset="0"/>
              </a:rPr>
              <a:t>plateforme</a:t>
            </a:r>
            <a:r>
              <a:rPr lang="en-GB" altLang="fr-FR" sz="1800" b="1" dirty="0">
                <a:latin typeface="Times New Roman" panose="02020603050405020304" pitchFamily="18" charset="0"/>
              </a:rPr>
              <a:t> de </a:t>
            </a:r>
            <a:r>
              <a:rPr lang="fr-FR" altLang="fr-FR" sz="1800" b="1" dirty="0">
                <a:latin typeface="Times New Roman" panose="02020603050405020304" pitchFamily="18" charset="0"/>
              </a:rPr>
              <a:t>Tétouan</a:t>
            </a:r>
            <a:r>
              <a:rPr lang="en-GB" altLang="fr-FR" sz="1800" b="1" dirty="0">
                <a:latin typeface="Times New Roman" panose="02020603050405020304" pitchFamily="18" charset="0"/>
              </a:rPr>
              <a:t>, Al </a:t>
            </a:r>
            <a:r>
              <a:rPr lang="en-GB" altLang="fr-FR" sz="1800" b="1" dirty="0" err="1">
                <a:latin typeface="Times New Roman" panose="02020603050405020304" pitchFamily="18" charset="0"/>
              </a:rPr>
              <a:t>Hoceima,Imzouren</a:t>
            </a:r>
            <a:r>
              <a:rPr lang="en-GB" altLang="fr-FR" sz="1800" b="1" dirty="0">
                <a:latin typeface="Times New Roman" panose="02020603050405020304" pitchFamily="18" charset="0"/>
              </a:rPr>
              <a:t> ,Chefchaouen et </a:t>
            </a:r>
            <a:r>
              <a:rPr lang="en-GB" altLang="fr-FR" sz="1800" b="1" dirty="0" err="1">
                <a:latin typeface="Times New Roman" panose="02020603050405020304" pitchFamily="18" charset="0"/>
              </a:rPr>
              <a:t>Ouezzane</a:t>
            </a:r>
            <a:r>
              <a:rPr lang="en-GB" altLang="fr-FR" sz="1800" b="1" dirty="0">
                <a:latin typeface="Times New Roman" panose="02020603050405020304" pitchFamily="18" charset="0"/>
              </a:rPr>
              <a:t> à un </a:t>
            </a:r>
            <a:r>
              <a:rPr lang="en-GB" altLang="fr-FR" sz="1800" b="1" dirty="0" err="1">
                <a:latin typeface="Times New Roman" panose="02020603050405020304" pitchFamily="18" charset="0"/>
              </a:rPr>
              <a:t>groupement</a:t>
            </a:r>
            <a:r>
              <a:rPr lang="en-GB" altLang="fr-FR" sz="1800" b="1" dirty="0">
                <a:latin typeface="Times New Roman" panose="02020603050405020304" pitchFamily="18" charset="0"/>
              </a:rPr>
              <a:t> de </a:t>
            </a:r>
            <a:r>
              <a:rPr lang="en-GB" altLang="fr-FR" sz="1800" b="1" dirty="0" err="1">
                <a:latin typeface="Times New Roman" panose="02020603050405020304" pitchFamily="18" charset="0"/>
              </a:rPr>
              <a:t>coopératives</a:t>
            </a:r>
            <a:r>
              <a:rPr lang="en-GB" altLang="fr-FR" sz="1800" b="1" dirty="0">
                <a:latin typeface="Times New Roman" panose="02020603050405020304" pitchFamily="18" charset="0"/>
              </a:rPr>
              <a:t> des artisans/femmes </a:t>
            </a:r>
            <a:r>
              <a:rPr lang="en-GB" altLang="fr-FR" sz="1800" b="1" dirty="0" err="1">
                <a:latin typeface="Times New Roman" panose="02020603050405020304" pitchFamily="18" charset="0"/>
              </a:rPr>
              <a:t>artisanes</a:t>
            </a:r>
            <a:r>
              <a:rPr lang="en-GB" altLang="fr-FR" sz="1800" b="1" dirty="0">
                <a:latin typeface="Times New Roman" panose="02020603050405020304" pitchFamily="18" charset="0"/>
              </a:rPr>
              <a:t>  .</a:t>
            </a:r>
          </a:p>
          <a:p>
            <a:pPr>
              <a:spcBef>
                <a:spcPct val="0"/>
              </a:spcBef>
              <a:buClrTx/>
              <a:buSzTx/>
              <a:buFontTx/>
              <a:buNone/>
            </a:pPr>
            <a:r>
              <a:rPr lang="en-GB" altLang="fr-FR" sz="1800" b="1" dirty="0">
                <a:latin typeface="Times New Roman" panose="02020603050405020304" pitchFamily="18" charset="0"/>
              </a:rPr>
              <a:t>  </a:t>
            </a:r>
            <a:endParaRPr lang="fr-FR" altLang="fr-FR" sz="2000" b="1" dirty="0">
              <a:solidFill>
                <a:srgbClr val="FF0000"/>
              </a:solidFill>
              <a:latin typeface="Cambria" panose="02040503050406030204" pitchFamily="18" charset="0"/>
            </a:endParaRPr>
          </a:p>
          <a:p>
            <a:pPr>
              <a:spcBef>
                <a:spcPct val="0"/>
              </a:spcBef>
              <a:buClrTx/>
              <a:buSzTx/>
              <a:buFont typeface="Symbol" panose="05050102010706020507" pitchFamily="18" charset="2"/>
              <a:buChar char=""/>
            </a:pPr>
            <a:r>
              <a:rPr lang="en-GB" altLang="fr-FR" sz="1800" b="1" dirty="0" err="1">
                <a:solidFill>
                  <a:srgbClr val="FF0000"/>
                </a:solidFill>
                <a:latin typeface="Times New Roman" panose="02020603050405020304" pitchFamily="18" charset="0"/>
              </a:rPr>
              <a:t>Scénario</a:t>
            </a:r>
            <a:r>
              <a:rPr lang="en-GB" altLang="fr-FR" sz="1800" b="1" dirty="0">
                <a:solidFill>
                  <a:srgbClr val="FF0000"/>
                </a:solidFill>
                <a:latin typeface="Times New Roman" panose="02020603050405020304" pitchFamily="18" charset="0"/>
              </a:rPr>
              <a:t> 3 : </a:t>
            </a:r>
            <a:r>
              <a:rPr lang="en-GB" altLang="fr-FR" sz="1800" b="1" dirty="0">
                <a:latin typeface="Times New Roman" panose="02020603050405020304" pitchFamily="18" charset="0"/>
              </a:rPr>
              <a:t>La </a:t>
            </a:r>
            <a:r>
              <a:rPr lang="en-GB" altLang="fr-FR" sz="1800" b="1" dirty="0" err="1">
                <a:latin typeface="Times New Roman" panose="02020603050405020304" pitchFamily="18" charset="0"/>
              </a:rPr>
              <a:t>Société</a:t>
            </a:r>
            <a:r>
              <a:rPr lang="en-GB" altLang="fr-FR" sz="1800" b="1" dirty="0">
                <a:latin typeface="Times New Roman" panose="02020603050405020304" pitchFamily="18" charset="0"/>
              </a:rPr>
              <a:t> de </a:t>
            </a:r>
            <a:r>
              <a:rPr lang="en-GB" altLang="fr-FR" sz="1800" b="1" dirty="0" err="1">
                <a:latin typeface="Times New Roman" panose="02020603050405020304" pitchFamily="18" charset="0"/>
              </a:rPr>
              <a:t>développement</a:t>
            </a:r>
            <a:r>
              <a:rPr lang="en-GB" altLang="fr-FR" sz="1800" b="1" dirty="0">
                <a:latin typeface="Times New Roman" panose="02020603050405020304" pitchFamily="18" charset="0"/>
              </a:rPr>
              <a:t> </a:t>
            </a:r>
            <a:r>
              <a:rPr lang="en-GB" altLang="fr-FR" sz="1800" b="1" dirty="0" err="1">
                <a:latin typeface="Times New Roman" panose="02020603050405020304" pitchFamily="18" charset="0"/>
              </a:rPr>
              <a:t>régional</a:t>
            </a:r>
            <a:r>
              <a:rPr lang="en-GB" altLang="fr-FR" sz="1800" b="1" dirty="0">
                <a:latin typeface="Times New Roman" panose="02020603050405020304" pitchFamily="18" charset="0"/>
              </a:rPr>
              <a:t> de </a:t>
            </a:r>
            <a:r>
              <a:rPr lang="en-GB" altLang="fr-FR" sz="1800" b="1" dirty="0" err="1">
                <a:latin typeface="Times New Roman" panose="02020603050405020304" pitchFamily="18" charset="0"/>
              </a:rPr>
              <a:t>l’artisanat</a:t>
            </a:r>
            <a:r>
              <a:rPr lang="en-GB" altLang="fr-FR" sz="1800" b="1" dirty="0">
                <a:latin typeface="Times New Roman" panose="02020603050405020304" pitchFamily="18" charset="0"/>
              </a:rPr>
              <a:t> </a:t>
            </a:r>
            <a:r>
              <a:rPr lang="en-GB" altLang="fr-FR" sz="1800" b="1" dirty="0" err="1">
                <a:latin typeface="Times New Roman" panose="02020603050405020304" pitchFamily="18" charset="0"/>
              </a:rPr>
              <a:t>délègue</a:t>
            </a:r>
            <a:r>
              <a:rPr lang="en-GB" altLang="fr-FR" sz="1800" b="1" dirty="0">
                <a:latin typeface="Times New Roman" panose="02020603050405020304" pitchFamily="18" charset="0"/>
              </a:rPr>
              <a:t> la </a:t>
            </a:r>
            <a:r>
              <a:rPr lang="en-GB" altLang="fr-FR" sz="1800" b="1" dirty="0" err="1">
                <a:latin typeface="Times New Roman" panose="02020603050405020304" pitchFamily="18" charset="0"/>
              </a:rPr>
              <a:t>gestion</a:t>
            </a:r>
            <a:r>
              <a:rPr lang="en-GB" altLang="fr-FR" sz="1800" b="1" dirty="0">
                <a:latin typeface="Times New Roman" panose="02020603050405020304" pitchFamily="18" charset="0"/>
              </a:rPr>
              <a:t> de la </a:t>
            </a:r>
            <a:r>
              <a:rPr lang="fr-FR" altLang="fr-FR" sz="1800" b="1" dirty="0">
                <a:latin typeface="Times New Roman" panose="02020603050405020304" pitchFamily="18" charset="0"/>
              </a:rPr>
              <a:t>Plateforme Féminine  Innovation et Créativité d</a:t>
            </a:r>
            <a:r>
              <a:rPr lang="ja-JP" altLang="fr-FR" sz="1800" b="1" dirty="0">
                <a:latin typeface="Times New Roman" panose="02020603050405020304" pitchFamily="18" charset="0"/>
              </a:rPr>
              <a:t>’</a:t>
            </a:r>
            <a:r>
              <a:rPr lang="fr-FR" altLang="ja-JP" sz="1800" b="1" dirty="0">
                <a:latin typeface="Times New Roman" panose="02020603050405020304" pitchFamily="18" charset="0"/>
                <a:cs typeface="Times New Roman" panose="02020603050405020304" pitchFamily="18" charset="0"/>
              </a:rPr>
              <a:t>Al Hoceima à un groupement de coopératives de gestion féminine.</a:t>
            </a:r>
            <a:endParaRPr lang="fr-FR" altLang="fr-FR" sz="1800" b="1" dirty="0">
              <a:latin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94618558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341544130"/>
              </p:ext>
            </p:extLst>
          </p:nvPr>
        </p:nvGraphicFramePr>
        <p:xfrm>
          <a:off x="1438835" y="1598176"/>
          <a:ext cx="9314330" cy="4005091"/>
        </p:xfrm>
        <a:graphic>
          <a:graphicData uri="http://schemas.openxmlformats.org/drawingml/2006/table">
            <a:tbl>
              <a:tblPr/>
              <a:tblGrid>
                <a:gridCol w="4550312"/>
                <a:gridCol w="4764018"/>
              </a:tblGrid>
              <a:tr h="566835">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F6C0AA"/>
                        </a:buClr>
                        <a:buSzPct val="85000"/>
                        <a:buFont typeface="Wingdings 2" panose="05020102010507070707" pitchFamily="18" charset="2"/>
                        <a:defRPr>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1B587C"/>
                        </a:buClr>
                        <a:buSzPct val="80000"/>
                        <a:buFont typeface="Wingdings 2" panose="05020102010507070707" pitchFamily="18" charset="2"/>
                        <a:defRPr>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1B587C"/>
                        </a:buClr>
                        <a:defRPr>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1B587C"/>
                        </a:buClr>
                        <a:defRPr>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1B587C"/>
                        </a:buClr>
                        <a:defRPr>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1B587C"/>
                        </a:buClr>
                        <a:defRPr>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1B587C"/>
                        </a:buClr>
                        <a:defRPr>
                          <a:solidFill>
                            <a:schemeClr val="tx1"/>
                          </a:solidFill>
                          <a:latin typeface="Perpetua" panose="02020502060401020303" pitchFamily="18"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altLang="fr-FR" sz="1700" b="1" i="0" u="none" strike="noStrike" cap="none" normalizeH="0" baseline="0" dirty="0" smtClean="0">
                          <a:ln>
                            <a:noFill/>
                          </a:ln>
                          <a:solidFill>
                            <a:schemeClr val="tx1"/>
                          </a:solidFill>
                          <a:effectLst/>
                          <a:latin typeface="Perpetua" panose="02020502060401020303" pitchFamily="18" charset="0"/>
                          <a:ea typeface="MS PGothic" panose="020B0600070205080204" pitchFamily="34" charset="-128"/>
                          <a:cs typeface="Arial" panose="020B0604020202020204" pitchFamily="34" charset="0"/>
                        </a:rPr>
                        <a:t>Les Plateformes Innovation Artisanat Régional</a:t>
                      </a:r>
                      <a:endParaRPr kumimoji="0" lang="fr-FR" altLang="fr-FR" sz="1500" b="1"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endParaRPr>
                    </a:p>
                  </a:txBody>
                  <a:tcPr marL="65371" marR="653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E1F2"/>
                    </a:solidFill>
                  </a:tcPr>
                </a:tc>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F6C0AA"/>
                        </a:buClr>
                        <a:buSzPct val="85000"/>
                        <a:buFont typeface="Wingdings 2" panose="05020102010507070707" pitchFamily="18" charset="2"/>
                        <a:defRPr>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1B587C"/>
                        </a:buClr>
                        <a:buSzPct val="80000"/>
                        <a:buFont typeface="Wingdings 2" panose="05020102010507070707" pitchFamily="18" charset="2"/>
                        <a:defRPr>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1B587C"/>
                        </a:buClr>
                        <a:defRPr>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1B587C"/>
                        </a:buClr>
                        <a:defRPr>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1B587C"/>
                        </a:buClr>
                        <a:defRPr>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1B587C"/>
                        </a:buClr>
                        <a:defRPr>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1B587C"/>
                        </a:buClr>
                        <a:defRPr>
                          <a:solidFill>
                            <a:schemeClr val="tx1"/>
                          </a:solidFill>
                          <a:latin typeface="Perpetua" panose="02020502060401020303" pitchFamily="18" charset="0"/>
                          <a:ea typeface="MS PGothic" panose="020B0600070205080204" pitchFamily="34" charset="-128"/>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fr-FR" altLang="fr-FR" sz="1700" b="1" i="0" u="none" strike="noStrike" cap="none" normalizeH="0" baseline="0" smtClean="0">
                          <a:ln>
                            <a:noFill/>
                          </a:ln>
                          <a:solidFill>
                            <a:schemeClr val="tx1"/>
                          </a:solidFill>
                          <a:effectLst/>
                          <a:latin typeface="Perpetua" panose="02020502060401020303" pitchFamily="18" charset="0"/>
                          <a:ea typeface="MS PGothic" panose="020B0600070205080204" pitchFamily="34" charset="-128"/>
                          <a:cs typeface="Arial" panose="020B0604020202020204" pitchFamily="34" charset="0"/>
                        </a:rPr>
                        <a:t>  Entité de gestion responsable</a:t>
                      </a:r>
                      <a:endParaRPr kumimoji="0" lang="fr-FR" altLang="fr-FR" sz="1500" b="1"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marL="65371" marR="653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E1F2"/>
                    </a:solidFill>
                  </a:tcPr>
                </a:tc>
              </a:tr>
              <a:tr h="1927725">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F6C0AA"/>
                        </a:buClr>
                        <a:buSzPct val="85000"/>
                        <a:buFont typeface="Wingdings 2" panose="05020102010507070707" pitchFamily="18" charset="2"/>
                        <a:defRPr>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1B587C"/>
                        </a:buClr>
                        <a:buSzPct val="80000"/>
                        <a:buFont typeface="Wingdings 2" panose="05020102010507070707" pitchFamily="18" charset="2"/>
                        <a:defRPr>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1B587C"/>
                        </a:buClr>
                        <a:defRPr>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1B587C"/>
                        </a:buClr>
                        <a:defRPr>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1B587C"/>
                        </a:buClr>
                        <a:defRPr>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1B587C"/>
                        </a:buClr>
                        <a:defRPr>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1B587C"/>
                        </a:buClr>
                        <a:defRPr>
                          <a:solidFill>
                            <a:schemeClr val="tx1"/>
                          </a:solidFill>
                          <a:latin typeface="Perpetua" panose="02020502060401020303" pitchFamily="18" charset="0"/>
                          <a:ea typeface="MS PGothic" panose="020B0600070205080204" pitchFamily="34" charset="-128"/>
                        </a:defRPr>
                      </a:lvl9pPr>
                    </a:lstStyle>
                    <a:p>
                      <a:pPr marL="0" marR="0" lvl="0" indent="0" algn="just" defTabSz="914400" rtl="0" eaLnBrk="1" fontAlgn="base" latinLnBrk="0" hangingPunct="1">
                        <a:lnSpc>
                          <a:spcPct val="115000"/>
                        </a:lnSpc>
                        <a:spcBef>
                          <a:spcPct val="0"/>
                        </a:spcBef>
                        <a:spcAft>
                          <a:spcPts val="800"/>
                        </a:spcAft>
                        <a:buClrTx/>
                        <a:buSzTx/>
                        <a:buFontTx/>
                        <a:buNone/>
                        <a:tabLst/>
                      </a:pPr>
                      <a:r>
                        <a:rPr kumimoji="0" lang="fr-FR" altLang="fr-FR" sz="1700" b="1" i="0" u="none" strike="noStrike" cap="none" normalizeH="0" baseline="0" dirty="0" smtClean="0">
                          <a:ln>
                            <a:noFill/>
                          </a:ln>
                          <a:solidFill>
                            <a:srgbClr val="FFFFFF"/>
                          </a:solidFill>
                          <a:effectLst/>
                          <a:latin typeface="Perpetua" panose="02020502060401020303" pitchFamily="18" charset="0"/>
                          <a:ea typeface="MS PGothic" panose="020B0600070205080204" pitchFamily="34" charset="-128"/>
                          <a:cs typeface="Arial" panose="020B0604020202020204" pitchFamily="34" charset="0"/>
                        </a:rPr>
                        <a:t> </a:t>
                      </a:r>
                      <a:endParaRPr kumimoji="0" lang="fr-FR" altLang="fr-FR" sz="1700" b="1" i="0" u="none" strike="noStrike" cap="none" normalizeH="0" baseline="0" dirty="0" smtClean="0">
                        <a:ln>
                          <a:noFill/>
                        </a:ln>
                        <a:solidFill>
                          <a:schemeClr val="tx1"/>
                        </a:solidFill>
                        <a:effectLst/>
                        <a:latin typeface="Perpetua" panose="02020502060401020303" pitchFamily="18" charset="0"/>
                        <a:ea typeface="MS PGothic" panose="020B0600070205080204" pitchFamily="34" charset="-128"/>
                        <a:cs typeface="Arial" panose="020B0604020202020204" pitchFamily="34" charset="0"/>
                      </a:endParaRPr>
                    </a:p>
                    <a:p>
                      <a:pPr marL="0" marR="0" lvl="0" indent="0" algn="l" defTabSz="914400" rtl="0" eaLnBrk="1" fontAlgn="base" latinLnBrk="0" hangingPunct="1">
                        <a:lnSpc>
                          <a:spcPct val="115000"/>
                        </a:lnSpc>
                        <a:spcBef>
                          <a:spcPct val="0"/>
                        </a:spcBef>
                        <a:spcAft>
                          <a:spcPts val="800"/>
                        </a:spcAft>
                        <a:buClrTx/>
                        <a:buSzTx/>
                        <a:buFontTx/>
                        <a:buNone/>
                        <a:tabLst/>
                      </a:pPr>
                      <a:r>
                        <a:rPr kumimoji="0" lang="fr-FR" altLang="fr-FR" sz="1900" b="1" i="0" u="none" strike="noStrike" cap="none" normalizeH="0" baseline="0" dirty="0" smtClean="0">
                          <a:ln>
                            <a:noFill/>
                          </a:ln>
                          <a:solidFill>
                            <a:schemeClr val="tx1"/>
                          </a:solidFill>
                          <a:effectLst/>
                          <a:latin typeface="Perpetua" panose="02020502060401020303" pitchFamily="18" charset="0"/>
                          <a:ea typeface="MS PGothic" panose="020B0600070205080204" pitchFamily="34" charset="-128"/>
                          <a:cs typeface="Arial" panose="020B0604020202020204" pitchFamily="34" charset="0"/>
                        </a:rPr>
                        <a:t>La Plateforme d</a:t>
                      </a:r>
                      <a:r>
                        <a:rPr kumimoji="0" lang="ja-JP" altLang="fr-FR" sz="1900" b="1" i="0" u="none" strike="noStrike" cap="none" normalizeH="0" baseline="0" dirty="0" smtClean="0">
                          <a:ln>
                            <a:noFill/>
                          </a:ln>
                          <a:solidFill>
                            <a:schemeClr val="tx1"/>
                          </a:solidFill>
                          <a:effectLst/>
                          <a:latin typeface="Perpetua" panose="02020502060401020303" pitchFamily="18" charset="0"/>
                          <a:ea typeface="MS PGothic" panose="020B0600070205080204" pitchFamily="34" charset="-128"/>
                          <a:cs typeface="Arial" panose="020B0604020202020204" pitchFamily="34" charset="0"/>
                        </a:rPr>
                        <a:t>’</a:t>
                      </a:r>
                      <a:r>
                        <a:rPr kumimoji="0" lang="fr-FR" altLang="ja-JP" sz="1900" b="1" i="0" u="none" strike="noStrike" cap="none" normalizeH="0" baseline="0" dirty="0" smtClean="0">
                          <a:ln>
                            <a:noFill/>
                          </a:ln>
                          <a:solidFill>
                            <a:schemeClr val="tx1"/>
                          </a:solidFill>
                          <a:effectLst/>
                          <a:latin typeface="Perpetua" panose="02020502060401020303" pitchFamily="18" charset="0"/>
                          <a:ea typeface="MS PGothic" panose="020B0600070205080204" pitchFamily="34" charset="-128"/>
                          <a:cs typeface="Arial" panose="020B0604020202020204" pitchFamily="34" charset="0"/>
                        </a:rPr>
                        <a:t>innovation Artisanat de Tétouan, Al Hoceima, </a:t>
                      </a:r>
                      <a:r>
                        <a:rPr kumimoji="0" lang="fr-FR" altLang="ja-JP" sz="1900" b="1" i="0" u="none" strike="noStrike" cap="none" normalizeH="0" baseline="0" dirty="0" err="1" smtClean="0">
                          <a:ln>
                            <a:noFill/>
                          </a:ln>
                          <a:solidFill>
                            <a:schemeClr val="tx1"/>
                          </a:solidFill>
                          <a:effectLst/>
                          <a:latin typeface="Perpetua" panose="02020502060401020303" pitchFamily="18" charset="0"/>
                          <a:ea typeface="MS PGothic" panose="020B0600070205080204" pitchFamily="34" charset="-128"/>
                          <a:cs typeface="Arial" panose="020B0604020202020204" pitchFamily="34" charset="0"/>
                        </a:rPr>
                        <a:t>Imzouren</a:t>
                      </a:r>
                      <a:r>
                        <a:rPr kumimoji="0" lang="fr-FR" altLang="ja-JP" sz="1900" b="1" i="0" u="none" strike="noStrike" cap="none" normalizeH="0" baseline="0" dirty="0" smtClean="0">
                          <a:ln>
                            <a:noFill/>
                          </a:ln>
                          <a:solidFill>
                            <a:schemeClr val="tx1"/>
                          </a:solidFill>
                          <a:effectLst/>
                          <a:latin typeface="Perpetua" panose="02020502060401020303" pitchFamily="18" charset="0"/>
                          <a:ea typeface="MS PGothic" panose="020B0600070205080204" pitchFamily="34" charset="-128"/>
                          <a:cs typeface="Arial" panose="020B0604020202020204" pitchFamily="34" charset="0"/>
                        </a:rPr>
                        <a:t>,</a:t>
                      </a:r>
                    </a:p>
                    <a:p>
                      <a:pPr marL="0" marR="0" lvl="0" indent="0" algn="l" defTabSz="914400" rtl="0" eaLnBrk="1" fontAlgn="base" latinLnBrk="0" hangingPunct="1">
                        <a:lnSpc>
                          <a:spcPct val="115000"/>
                        </a:lnSpc>
                        <a:spcBef>
                          <a:spcPct val="0"/>
                        </a:spcBef>
                        <a:spcAft>
                          <a:spcPts val="800"/>
                        </a:spcAft>
                        <a:buClrTx/>
                        <a:buSzTx/>
                        <a:buFontTx/>
                        <a:buNone/>
                        <a:tabLst/>
                      </a:pPr>
                      <a:r>
                        <a:rPr kumimoji="0" lang="fr-FR" altLang="fr-FR" sz="1900" b="1" i="0" u="none" strike="noStrike" cap="none" normalizeH="0" baseline="0" dirty="0" smtClean="0">
                          <a:ln>
                            <a:noFill/>
                          </a:ln>
                          <a:solidFill>
                            <a:schemeClr val="tx1"/>
                          </a:solidFill>
                          <a:effectLst/>
                          <a:latin typeface="Perpetua" panose="02020502060401020303" pitchFamily="18" charset="0"/>
                          <a:ea typeface="MS PGothic" panose="020B0600070205080204" pitchFamily="34" charset="-128"/>
                          <a:cs typeface="Arial" panose="020B0604020202020204" pitchFamily="34" charset="0"/>
                        </a:rPr>
                        <a:t>Chefchaouen et Ouezzane</a:t>
                      </a:r>
                      <a:endParaRPr kumimoji="0" lang="fr-FR" altLang="fr-FR" sz="1700" b="1" i="0" u="none" strike="noStrike" cap="none" normalizeH="0" baseline="0" dirty="0" smtClean="0">
                        <a:ln>
                          <a:noFill/>
                        </a:ln>
                        <a:solidFill>
                          <a:schemeClr val="tx1"/>
                        </a:solidFill>
                        <a:effectLst/>
                        <a:latin typeface="Perpetua" panose="02020502060401020303" pitchFamily="18" charset="0"/>
                        <a:ea typeface="MS PGothic" panose="020B0600070205080204" pitchFamily="34" charset="-128"/>
                        <a:cs typeface="Arial" panose="020B0604020202020204" pitchFamily="34"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fr-FR" altLang="fr-FR" sz="1900" b="1" i="0" u="none" strike="noStrike" cap="none" normalizeH="0" baseline="0" dirty="0" smtClean="0">
                          <a:ln>
                            <a:noFill/>
                          </a:ln>
                          <a:solidFill>
                            <a:schemeClr val="tx1"/>
                          </a:solidFill>
                          <a:effectLst/>
                          <a:latin typeface="Perpetua" panose="02020502060401020303" pitchFamily="18" charset="0"/>
                          <a:ea typeface="MS PGothic" panose="020B0600070205080204" pitchFamily="34" charset="-128"/>
                          <a:cs typeface="Arial" panose="020B0604020202020204" pitchFamily="34" charset="0"/>
                        </a:rPr>
                        <a:t> </a:t>
                      </a:r>
                      <a:endParaRPr kumimoji="0" lang="fr-FR" altLang="fr-FR" sz="1700" b="1"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5371" marR="653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a:spcBef>
                          <a:spcPts val="575"/>
                        </a:spcBef>
                        <a:buClr>
                          <a:schemeClr val="accent1"/>
                        </a:buClr>
                        <a:buSzPct val="85000"/>
                        <a:buFont typeface="Wingdings 2" panose="05020102010507070707" pitchFamily="18" charset="2"/>
                        <a:tabLst>
                          <a:tab pos="1349375" algn="l"/>
                          <a:tab pos="2413000" algn="l"/>
                        </a:tabLst>
                        <a:defRPr sz="22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tabLst>
                          <a:tab pos="1349375" algn="l"/>
                          <a:tab pos="2413000" algn="l"/>
                        </a:tabLst>
                        <a:defRPr sz="20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F6C0AA"/>
                        </a:buClr>
                        <a:buSzPct val="85000"/>
                        <a:buFont typeface="Wingdings 2" panose="05020102010507070707" pitchFamily="18" charset="2"/>
                        <a:tabLst>
                          <a:tab pos="1349375" algn="l"/>
                          <a:tab pos="2413000" algn="l"/>
                        </a:tabLst>
                        <a:defRPr>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1B587C"/>
                        </a:buClr>
                        <a:buSzPct val="80000"/>
                        <a:buFont typeface="Wingdings 2" panose="05020102010507070707" pitchFamily="18" charset="2"/>
                        <a:tabLst>
                          <a:tab pos="1349375" algn="l"/>
                          <a:tab pos="2413000" algn="l"/>
                        </a:tabLst>
                        <a:defRPr>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1B587C"/>
                        </a:buClr>
                        <a:tabLst>
                          <a:tab pos="1349375" algn="l"/>
                          <a:tab pos="2413000" algn="l"/>
                        </a:tabLst>
                        <a:defRPr>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1B587C"/>
                        </a:buClr>
                        <a:tabLst>
                          <a:tab pos="1349375" algn="l"/>
                          <a:tab pos="2413000" algn="l"/>
                        </a:tabLst>
                        <a:defRPr>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1B587C"/>
                        </a:buClr>
                        <a:tabLst>
                          <a:tab pos="1349375" algn="l"/>
                          <a:tab pos="2413000" algn="l"/>
                        </a:tabLst>
                        <a:defRPr>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1B587C"/>
                        </a:buClr>
                        <a:tabLst>
                          <a:tab pos="1349375" algn="l"/>
                          <a:tab pos="2413000" algn="l"/>
                        </a:tabLst>
                        <a:defRPr>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1B587C"/>
                        </a:buClr>
                        <a:tabLst>
                          <a:tab pos="1349375" algn="l"/>
                          <a:tab pos="2413000" algn="l"/>
                        </a:tabLst>
                        <a:defRPr>
                          <a:solidFill>
                            <a:schemeClr val="tx1"/>
                          </a:solidFill>
                          <a:latin typeface="Perpetua" panose="02020502060401020303" pitchFamily="18" charset="0"/>
                          <a:ea typeface="MS PGothic" panose="020B0600070205080204" pitchFamily="34" charset="-128"/>
                        </a:defRPr>
                      </a:lvl9pPr>
                    </a:lstStyle>
                    <a:p>
                      <a:pPr marL="0" marR="0" lvl="0" indent="0" algn="just" defTabSz="914400" rtl="0" eaLnBrk="1" fontAlgn="base" latinLnBrk="0" hangingPunct="1">
                        <a:lnSpc>
                          <a:spcPct val="115000"/>
                        </a:lnSpc>
                        <a:spcBef>
                          <a:spcPct val="0"/>
                        </a:spcBef>
                        <a:spcAft>
                          <a:spcPct val="0"/>
                        </a:spcAft>
                        <a:buClrTx/>
                        <a:buSzTx/>
                        <a:buFontTx/>
                        <a:buNone/>
                        <a:tabLst>
                          <a:tab pos="1349375" algn="l"/>
                          <a:tab pos="2413000" algn="l"/>
                        </a:tabLst>
                      </a:pPr>
                      <a:r>
                        <a:rPr kumimoji="0" lang="fr-FR" altLang="fr-FR" sz="1700" b="0" i="0" u="none" strike="noStrike" cap="none" normalizeH="0" baseline="0" dirty="0" smtClean="0">
                          <a:ln>
                            <a:noFill/>
                          </a:ln>
                          <a:solidFill>
                            <a:srgbClr val="000000"/>
                          </a:solidFill>
                          <a:effectLst/>
                          <a:latin typeface="Perpetua" panose="02020502060401020303" pitchFamily="18" charset="0"/>
                          <a:ea typeface="MS PGothic" panose="020B0600070205080204" pitchFamily="34" charset="-128"/>
                          <a:cs typeface="Arial" panose="020B0604020202020204" pitchFamily="34" charset="0"/>
                        </a:rPr>
                        <a:t> </a:t>
                      </a:r>
                      <a:endParaRPr kumimoji="0" lang="fr-FR" altLang="fr-FR" sz="1500" b="0" i="0" u="none" strike="noStrike" cap="none" normalizeH="0" baseline="0" dirty="0" smtClean="0">
                        <a:ln>
                          <a:noFill/>
                        </a:ln>
                        <a:solidFill>
                          <a:srgbClr val="000000"/>
                        </a:solidFill>
                        <a:effectLst/>
                        <a:latin typeface="Perpetua" panose="02020502060401020303" pitchFamily="18" charset="0"/>
                        <a:ea typeface="MS PGothic" panose="020B0600070205080204" pitchFamily="34" charset="-128"/>
                        <a:cs typeface="Arial" panose="020B0604020202020204" pitchFamily="34" charset="0"/>
                      </a:endParaRPr>
                    </a:p>
                    <a:p>
                      <a:pPr marL="0" marR="0" lvl="0" indent="0" algn="just" defTabSz="914400" rtl="0" eaLnBrk="1" fontAlgn="base" latinLnBrk="0" hangingPunct="1">
                        <a:lnSpc>
                          <a:spcPct val="115000"/>
                        </a:lnSpc>
                        <a:spcBef>
                          <a:spcPct val="0"/>
                        </a:spcBef>
                        <a:spcAft>
                          <a:spcPct val="0"/>
                        </a:spcAft>
                        <a:buClrTx/>
                        <a:buSzTx/>
                        <a:buFontTx/>
                        <a:buNone/>
                        <a:tabLst>
                          <a:tab pos="1349375" algn="l"/>
                          <a:tab pos="2413000" algn="l"/>
                        </a:tabLst>
                      </a:pPr>
                      <a:r>
                        <a:rPr kumimoji="0" lang="fr-FR" altLang="fr-FR" sz="1700" b="1" i="0" u="sng" strike="noStrike" cap="none" normalizeH="0" baseline="0" dirty="0" smtClean="0">
                          <a:ln>
                            <a:noFill/>
                          </a:ln>
                          <a:solidFill>
                            <a:srgbClr val="FF0000"/>
                          </a:solidFill>
                          <a:effectLst/>
                          <a:latin typeface="Perpetua" panose="02020502060401020303" pitchFamily="18" charset="0"/>
                          <a:ea typeface="MS PGothic" panose="020B0600070205080204" pitchFamily="34" charset="-128"/>
                          <a:cs typeface="Arial" panose="020B0604020202020204" pitchFamily="34" charset="0"/>
                        </a:rPr>
                        <a:t>Scénario 1 : </a:t>
                      </a:r>
                      <a:r>
                        <a:rPr kumimoji="0" lang="fr-FR" altLang="fr-FR" sz="1700" b="0" i="0" u="none" strike="noStrike" cap="none" normalizeH="0" baseline="0" dirty="0" smtClean="0">
                          <a:ln>
                            <a:noFill/>
                          </a:ln>
                          <a:solidFill>
                            <a:srgbClr val="000000"/>
                          </a:solidFill>
                          <a:effectLst/>
                          <a:latin typeface="Perpetua" panose="02020502060401020303" pitchFamily="18" charset="0"/>
                          <a:ea typeface="MS PGothic" panose="020B0600070205080204" pitchFamily="34" charset="-128"/>
                          <a:cs typeface="Arial" panose="020B0604020202020204" pitchFamily="34" charset="0"/>
                        </a:rPr>
                        <a:t>La Société de développement régional.</a:t>
                      </a:r>
                      <a:endParaRPr kumimoji="0" lang="fr-FR" altLang="fr-FR" sz="1500" b="0" i="0" u="none" strike="noStrike" cap="none" normalizeH="0" baseline="0" dirty="0" smtClean="0">
                        <a:ln>
                          <a:noFill/>
                        </a:ln>
                        <a:solidFill>
                          <a:srgbClr val="000000"/>
                        </a:solidFill>
                        <a:effectLst/>
                        <a:latin typeface="Perpetua" panose="02020502060401020303" pitchFamily="18" charset="0"/>
                        <a:ea typeface="MS PGothic" panose="020B0600070205080204" pitchFamily="34" charset="-128"/>
                        <a:cs typeface="Arial" panose="020B0604020202020204" pitchFamily="34" charset="0"/>
                      </a:endParaRPr>
                    </a:p>
                    <a:p>
                      <a:pPr marL="0" marR="0" lvl="0" indent="0" algn="just" defTabSz="914400" rtl="0" eaLnBrk="1" fontAlgn="base" latinLnBrk="0" hangingPunct="1">
                        <a:lnSpc>
                          <a:spcPct val="115000"/>
                        </a:lnSpc>
                        <a:spcBef>
                          <a:spcPct val="0"/>
                        </a:spcBef>
                        <a:spcAft>
                          <a:spcPct val="0"/>
                        </a:spcAft>
                        <a:buClrTx/>
                        <a:buSzTx/>
                        <a:buFontTx/>
                        <a:buNone/>
                        <a:tabLst>
                          <a:tab pos="1349375" algn="l"/>
                          <a:tab pos="2413000" algn="l"/>
                        </a:tabLst>
                      </a:pPr>
                      <a:r>
                        <a:rPr kumimoji="0" lang="fr-FR" altLang="fr-FR" sz="1700" b="0" i="0" u="none" strike="noStrike" cap="none" normalizeH="0" baseline="0" dirty="0" smtClean="0">
                          <a:ln>
                            <a:noFill/>
                          </a:ln>
                          <a:solidFill>
                            <a:srgbClr val="000000"/>
                          </a:solidFill>
                          <a:effectLst/>
                          <a:latin typeface="Perpetua" panose="02020502060401020303" pitchFamily="18" charset="0"/>
                          <a:ea typeface="MS PGothic" panose="020B0600070205080204" pitchFamily="34" charset="-128"/>
                          <a:cs typeface="Arial" panose="020B0604020202020204" pitchFamily="34" charset="0"/>
                        </a:rPr>
                        <a:t> </a:t>
                      </a:r>
                      <a:endParaRPr kumimoji="0" lang="fr-FR" altLang="fr-FR" sz="1500" b="0" i="0" u="none" strike="noStrike" cap="none" normalizeH="0" baseline="0" dirty="0" smtClean="0">
                        <a:ln>
                          <a:noFill/>
                        </a:ln>
                        <a:solidFill>
                          <a:srgbClr val="000000"/>
                        </a:solidFill>
                        <a:effectLst/>
                        <a:latin typeface="Perpetua" panose="02020502060401020303" pitchFamily="18" charset="0"/>
                        <a:ea typeface="MS PGothic" panose="020B0600070205080204" pitchFamily="34" charset="-128"/>
                        <a:cs typeface="Arial" panose="020B0604020202020204" pitchFamily="34" charset="0"/>
                      </a:endParaRPr>
                    </a:p>
                    <a:p>
                      <a:pPr marL="0" marR="0" lvl="0" indent="0" algn="just" defTabSz="914400" rtl="0" eaLnBrk="1" fontAlgn="base" latinLnBrk="0" hangingPunct="1">
                        <a:lnSpc>
                          <a:spcPct val="115000"/>
                        </a:lnSpc>
                        <a:spcBef>
                          <a:spcPct val="0"/>
                        </a:spcBef>
                        <a:spcAft>
                          <a:spcPct val="0"/>
                        </a:spcAft>
                        <a:buClrTx/>
                        <a:buSzTx/>
                        <a:buFontTx/>
                        <a:buNone/>
                        <a:tabLst>
                          <a:tab pos="1349375" algn="l"/>
                          <a:tab pos="2413000" algn="l"/>
                        </a:tabLst>
                      </a:pPr>
                      <a:r>
                        <a:rPr kumimoji="0" lang="fr-FR" altLang="fr-FR" sz="1700" b="1" i="0" u="sng" strike="noStrike" cap="none" normalizeH="0" baseline="0" dirty="0" smtClean="0">
                          <a:ln>
                            <a:noFill/>
                          </a:ln>
                          <a:solidFill>
                            <a:srgbClr val="FF0000"/>
                          </a:solidFill>
                          <a:effectLst/>
                          <a:latin typeface="Perpetua" panose="02020502060401020303" pitchFamily="18" charset="0"/>
                          <a:ea typeface="MS PGothic" panose="020B0600070205080204" pitchFamily="34" charset="-128"/>
                          <a:cs typeface="Arial" panose="020B0604020202020204" pitchFamily="34" charset="0"/>
                        </a:rPr>
                        <a:t>Scénario 2 : </a:t>
                      </a:r>
                      <a:r>
                        <a:rPr kumimoji="0" lang="fr-FR" altLang="fr-FR" sz="1700" b="0" i="0" u="none" strike="noStrike" cap="none" normalizeH="0" baseline="0" dirty="0" smtClean="0">
                          <a:ln>
                            <a:noFill/>
                          </a:ln>
                          <a:solidFill>
                            <a:srgbClr val="000000"/>
                          </a:solidFill>
                          <a:effectLst/>
                          <a:latin typeface="Perpetua" panose="02020502060401020303" pitchFamily="18" charset="0"/>
                          <a:ea typeface="MS PGothic" panose="020B0600070205080204" pitchFamily="34" charset="-128"/>
                          <a:cs typeface="Arial" panose="020B0604020202020204" pitchFamily="34" charset="0"/>
                        </a:rPr>
                        <a:t>Un Groupement de coopératives des représentants des artisans et femmes artisanes de la PIA de Tétouan.</a:t>
                      </a:r>
                      <a:endParaRPr kumimoji="0" lang="fr-FR" altLang="fr-FR" sz="1500" b="0" i="0" u="none" strike="noStrike" cap="none" normalizeH="0" baseline="0" dirty="0" smtClean="0">
                        <a:ln>
                          <a:noFill/>
                        </a:ln>
                        <a:solidFill>
                          <a:srgbClr val="000000"/>
                        </a:solidFill>
                        <a:effectLst/>
                        <a:latin typeface="Perpetua" panose="02020502060401020303" pitchFamily="18" charset="0"/>
                        <a:ea typeface="MS PGothic" panose="020B0600070205080204" pitchFamily="34" charset="-128"/>
                        <a:cs typeface="Arial" panose="020B0604020202020204" pitchFamily="34" charset="0"/>
                      </a:endParaRPr>
                    </a:p>
                  </a:txBody>
                  <a:tcPr marL="65371" marR="653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7"/>
                    </a:solidFill>
                  </a:tcPr>
                </a:tc>
              </a:tr>
              <a:tr h="1503538">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F6C0AA"/>
                        </a:buClr>
                        <a:buSzPct val="85000"/>
                        <a:buFont typeface="Wingdings 2" panose="05020102010507070707" pitchFamily="18" charset="2"/>
                        <a:defRPr>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1B587C"/>
                        </a:buClr>
                        <a:buSzPct val="80000"/>
                        <a:buFont typeface="Wingdings 2" panose="05020102010507070707" pitchFamily="18" charset="2"/>
                        <a:defRPr>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1B587C"/>
                        </a:buClr>
                        <a:defRPr>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1B587C"/>
                        </a:buClr>
                        <a:defRPr>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1B587C"/>
                        </a:buClr>
                        <a:defRPr>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1B587C"/>
                        </a:buClr>
                        <a:defRPr>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1B587C"/>
                        </a:buClr>
                        <a:defRPr>
                          <a:solidFill>
                            <a:schemeClr val="tx1"/>
                          </a:solidFill>
                          <a:latin typeface="Perpetua" panose="02020502060401020303" pitchFamily="18" charset="0"/>
                          <a:ea typeface="MS PGothic" panose="020B0600070205080204" pitchFamily="34" charset="-128"/>
                        </a:defRPr>
                      </a:lvl9pPr>
                    </a:lstStyle>
                    <a:p>
                      <a:pPr marL="0" marR="0" lvl="0" indent="0" algn="just" defTabSz="914400" rtl="0" eaLnBrk="1" fontAlgn="base" latinLnBrk="0" hangingPunct="1">
                        <a:lnSpc>
                          <a:spcPct val="115000"/>
                        </a:lnSpc>
                        <a:spcBef>
                          <a:spcPct val="0"/>
                        </a:spcBef>
                        <a:spcAft>
                          <a:spcPts val="800"/>
                        </a:spcAft>
                        <a:buClrTx/>
                        <a:buSzTx/>
                        <a:buFontTx/>
                        <a:buNone/>
                        <a:tabLst/>
                      </a:pPr>
                      <a:r>
                        <a:rPr kumimoji="0" lang="fr-FR" altLang="fr-FR" sz="1700" b="1" i="0" u="none" strike="noStrike" cap="none" normalizeH="0" baseline="0" dirty="0" smtClean="0">
                          <a:ln>
                            <a:noFill/>
                          </a:ln>
                          <a:solidFill>
                            <a:srgbClr val="FFFFFF"/>
                          </a:solidFill>
                          <a:effectLst/>
                          <a:latin typeface="Perpetua" panose="02020502060401020303" pitchFamily="18" charset="0"/>
                          <a:ea typeface="MS PGothic" panose="020B0600070205080204" pitchFamily="34" charset="-128"/>
                          <a:cs typeface="Arial" panose="020B0604020202020204" pitchFamily="34" charset="0"/>
                        </a:rPr>
                        <a:t> </a:t>
                      </a:r>
                      <a:endParaRPr kumimoji="0" lang="fr-FR" altLang="fr-FR" sz="1700" b="1" i="0" u="none" strike="noStrike" cap="none" normalizeH="0" baseline="0" dirty="0" smtClean="0">
                        <a:ln>
                          <a:noFill/>
                        </a:ln>
                        <a:solidFill>
                          <a:schemeClr val="tx1"/>
                        </a:solidFill>
                        <a:effectLst/>
                        <a:latin typeface="Perpetua" panose="02020502060401020303" pitchFamily="18" charset="0"/>
                        <a:ea typeface="MS PGothic" panose="020B0600070205080204" pitchFamily="34" charset="-128"/>
                        <a:cs typeface="Arial" panose="020B0604020202020204" pitchFamily="34" charset="0"/>
                      </a:endParaRPr>
                    </a:p>
                    <a:p>
                      <a:pPr marL="0" marR="0" lvl="0" indent="0" algn="just" defTabSz="914400" rtl="0" eaLnBrk="1" fontAlgn="base" latinLnBrk="0" hangingPunct="1">
                        <a:lnSpc>
                          <a:spcPct val="115000"/>
                        </a:lnSpc>
                        <a:spcBef>
                          <a:spcPct val="0"/>
                        </a:spcBef>
                        <a:spcAft>
                          <a:spcPts val="800"/>
                        </a:spcAft>
                        <a:buClrTx/>
                        <a:buSzTx/>
                        <a:buFontTx/>
                        <a:buNone/>
                        <a:tabLst/>
                      </a:pPr>
                      <a:r>
                        <a:rPr kumimoji="0" lang="fr-FR" altLang="fr-FR" sz="1900" b="1" i="0" u="none" strike="noStrike" cap="none" normalizeH="0" baseline="0" dirty="0" smtClean="0">
                          <a:ln>
                            <a:noFill/>
                          </a:ln>
                          <a:solidFill>
                            <a:schemeClr val="tx1"/>
                          </a:solidFill>
                          <a:effectLst/>
                          <a:latin typeface="Perpetua" panose="02020502060401020303" pitchFamily="18" charset="0"/>
                          <a:ea typeface="MS PGothic" panose="020B0600070205080204" pitchFamily="34" charset="-128"/>
                          <a:cs typeface="Arial" panose="020B0604020202020204" pitchFamily="34" charset="0"/>
                        </a:rPr>
                        <a:t>La Plateforme Féminine Innovation et Créativité d</a:t>
                      </a:r>
                      <a:r>
                        <a:rPr kumimoji="0" lang="ja-JP" altLang="fr-FR" sz="1900" b="1" i="0" u="none" strike="noStrike" cap="none" normalizeH="0" baseline="0" dirty="0" smtClean="0">
                          <a:ln>
                            <a:noFill/>
                          </a:ln>
                          <a:solidFill>
                            <a:schemeClr val="tx1"/>
                          </a:solidFill>
                          <a:effectLst/>
                          <a:latin typeface="Perpetua" panose="02020502060401020303" pitchFamily="18" charset="0"/>
                          <a:ea typeface="MS PGothic" panose="020B0600070205080204" pitchFamily="34" charset="-128"/>
                          <a:cs typeface="Arial" panose="020B0604020202020204" pitchFamily="34" charset="0"/>
                        </a:rPr>
                        <a:t>’</a:t>
                      </a:r>
                      <a:r>
                        <a:rPr kumimoji="0" lang="fr-FR" altLang="ja-JP" sz="1900" b="1" i="0" u="none" strike="noStrike" cap="none" normalizeH="0" baseline="0" dirty="0" smtClean="0">
                          <a:ln>
                            <a:noFill/>
                          </a:ln>
                          <a:solidFill>
                            <a:schemeClr val="tx1"/>
                          </a:solidFill>
                          <a:effectLst/>
                          <a:latin typeface="Perpetua" panose="02020502060401020303" pitchFamily="18" charset="0"/>
                          <a:ea typeface="MS PGothic" panose="020B0600070205080204" pitchFamily="34" charset="-128"/>
                          <a:cs typeface="Arial" panose="020B0604020202020204" pitchFamily="34" charset="0"/>
                        </a:rPr>
                        <a:t>Al Hoceima</a:t>
                      </a:r>
                      <a:endParaRPr kumimoji="0" lang="fr-FR" altLang="ja-JP" sz="1700" b="1" i="0" u="none" strike="noStrike" cap="none" normalizeH="0" baseline="0" dirty="0" smtClean="0">
                        <a:ln>
                          <a:noFill/>
                        </a:ln>
                        <a:solidFill>
                          <a:schemeClr val="tx1"/>
                        </a:solidFill>
                        <a:effectLst/>
                        <a:latin typeface="Perpetua" panose="02020502060401020303" pitchFamily="18" charset="0"/>
                        <a:ea typeface="MS PGothic" panose="020B0600070205080204" pitchFamily="34" charset="-128"/>
                        <a:cs typeface="Arial" panose="020B0604020202020204" pitchFamily="34"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fr-FR" altLang="fr-FR" sz="1700" b="1" i="0" u="none" strike="noStrike" cap="none" normalizeH="0" baseline="0" dirty="0" smtClean="0">
                          <a:ln>
                            <a:noFill/>
                          </a:ln>
                          <a:solidFill>
                            <a:srgbClr val="FFFFFF"/>
                          </a:solidFill>
                          <a:effectLst/>
                          <a:latin typeface="Perpetua" panose="02020502060401020303" pitchFamily="18" charset="0"/>
                          <a:ea typeface="MS PGothic" panose="020B0600070205080204" pitchFamily="34" charset="-128"/>
                          <a:cs typeface="Arial" panose="020B0604020202020204" pitchFamily="34" charset="0"/>
                        </a:rPr>
                        <a:t> </a:t>
                      </a:r>
                      <a:endParaRPr kumimoji="0" lang="fr-FR" altLang="fr-FR" sz="1500" b="1"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5371" marR="653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lvl1pPr>
                        <a:spcBef>
                          <a:spcPts val="575"/>
                        </a:spcBef>
                        <a:buClr>
                          <a:schemeClr val="accent1"/>
                        </a:buClr>
                        <a:buSzPct val="85000"/>
                        <a:buFont typeface="Wingdings 2" panose="05020102010507070707" pitchFamily="18" charset="2"/>
                        <a:tabLst>
                          <a:tab pos="1349375" algn="l"/>
                          <a:tab pos="2413000" algn="l"/>
                        </a:tabLst>
                        <a:defRPr sz="22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tabLst>
                          <a:tab pos="1349375" algn="l"/>
                          <a:tab pos="2413000" algn="l"/>
                        </a:tabLst>
                        <a:defRPr sz="20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F6C0AA"/>
                        </a:buClr>
                        <a:buSzPct val="85000"/>
                        <a:buFont typeface="Wingdings 2" panose="05020102010507070707" pitchFamily="18" charset="2"/>
                        <a:tabLst>
                          <a:tab pos="1349375" algn="l"/>
                          <a:tab pos="2413000" algn="l"/>
                        </a:tabLst>
                        <a:defRPr>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1B587C"/>
                        </a:buClr>
                        <a:buSzPct val="80000"/>
                        <a:buFont typeface="Wingdings 2" panose="05020102010507070707" pitchFamily="18" charset="2"/>
                        <a:tabLst>
                          <a:tab pos="1349375" algn="l"/>
                          <a:tab pos="2413000" algn="l"/>
                        </a:tabLst>
                        <a:defRPr>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1B587C"/>
                        </a:buClr>
                        <a:tabLst>
                          <a:tab pos="1349375" algn="l"/>
                          <a:tab pos="2413000" algn="l"/>
                        </a:tabLst>
                        <a:defRPr>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1B587C"/>
                        </a:buClr>
                        <a:tabLst>
                          <a:tab pos="1349375" algn="l"/>
                          <a:tab pos="2413000" algn="l"/>
                        </a:tabLst>
                        <a:defRPr>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1B587C"/>
                        </a:buClr>
                        <a:tabLst>
                          <a:tab pos="1349375" algn="l"/>
                          <a:tab pos="2413000" algn="l"/>
                        </a:tabLst>
                        <a:defRPr>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1B587C"/>
                        </a:buClr>
                        <a:tabLst>
                          <a:tab pos="1349375" algn="l"/>
                          <a:tab pos="2413000" algn="l"/>
                        </a:tabLst>
                        <a:defRPr>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1B587C"/>
                        </a:buClr>
                        <a:tabLst>
                          <a:tab pos="1349375" algn="l"/>
                          <a:tab pos="2413000" algn="l"/>
                        </a:tabLst>
                        <a:defRPr>
                          <a:solidFill>
                            <a:schemeClr val="tx1"/>
                          </a:solidFill>
                          <a:latin typeface="Perpetua" panose="02020502060401020303" pitchFamily="18" charset="0"/>
                          <a:ea typeface="MS PGothic" panose="020B0600070205080204" pitchFamily="34" charset="-128"/>
                        </a:defRPr>
                      </a:lvl9pPr>
                    </a:lstStyle>
                    <a:p>
                      <a:pPr marL="0" marR="0" lvl="0" indent="0" algn="just" defTabSz="914400" rtl="0" eaLnBrk="1" fontAlgn="base" latinLnBrk="0" hangingPunct="1">
                        <a:lnSpc>
                          <a:spcPct val="115000"/>
                        </a:lnSpc>
                        <a:spcBef>
                          <a:spcPct val="0"/>
                        </a:spcBef>
                        <a:spcAft>
                          <a:spcPct val="0"/>
                        </a:spcAft>
                        <a:buClrTx/>
                        <a:buSzTx/>
                        <a:buFontTx/>
                        <a:buNone/>
                        <a:tabLst>
                          <a:tab pos="1349375" algn="l"/>
                          <a:tab pos="2413000" algn="l"/>
                        </a:tabLst>
                      </a:pPr>
                      <a:r>
                        <a:rPr kumimoji="0" lang="fr-FR" altLang="fr-FR" sz="1700" b="0" i="0" u="none" strike="noStrike" cap="none" normalizeH="0" baseline="0" dirty="0" smtClean="0">
                          <a:ln>
                            <a:noFill/>
                          </a:ln>
                          <a:solidFill>
                            <a:srgbClr val="000000"/>
                          </a:solidFill>
                          <a:effectLst/>
                          <a:latin typeface="Perpetua" panose="02020502060401020303" pitchFamily="18" charset="0"/>
                          <a:ea typeface="MS PGothic" panose="020B0600070205080204" pitchFamily="34" charset="-128"/>
                          <a:cs typeface="Arial" panose="020B0604020202020204" pitchFamily="34" charset="0"/>
                        </a:rPr>
                        <a:t> </a:t>
                      </a:r>
                      <a:endParaRPr kumimoji="0" lang="fr-FR" altLang="fr-FR" sz="1500" b="0" i="0" u="none" strike="noStrike" cap="none" normalizeH="0" baseline="0" dirty="0" smtClean="0">
                        <a:ln>
                          <a:noFill/>
                        </a:ln>
                        <a:solidFill>
                          <a:srgbClr val="000000"/>
                        </a:solidFill>
                        <a:effectLst/>
                        <a:latin typeface="Perpetua" panose="02020502060401020303" pitchFamily="18" charset="0"/>
                        <a:ea typeface="MS PGothic" panose="020B0600070205080204" pitchFamily="34" charset="-128"/>
                        <a:cs typeface="Arial" panose="020B0604020202020204" pitchFamily="34" charset="0"/>
                      </a:endParaRPr>
                    </a:p>
                    <a:p>
                      <a:pPr marL="0" marR="0" lvl="0" indent="0" algn="just" defTabSz="914400" rtl="0" eaLnBrk="1" fontAlgn="base" latinLnBrk="0" hangingPunct="1">
                        <a:lnSpc>
                          <a:spcPct val="115000"/>
                        </a:lnSpc>
                        <a:spcBef>
                          <a:spcPct val="0"/>
                        </a:spcBef>
                        <a:spcAft>
                          <a:spcPct val="0"/>
                        </a:spcAft>
                        <a:buClrTx/>
                        <a:buSzTx/>
                        <a:buFontTx/>
                        <a:buNone/>
                        <a:tabLst>
                          <a:tab pos="1349375" algn="l"/>
                          <a:tab pos="2413000" algn="l"/>
                        </a:tabLst>
                      </a:pPr>
                      <a:r>
                        <a:rPr kumimoji="0" lang="fr-FR" altLang="fr-FR" sz="1700" b="1" i="0" u="sng" strike="noStrike" cap="none" normalizeH="0" baseline="0" dirty="0" smtClean="0">
                          <a:ln>
                            <a:noFill/>
                          </a:ln>
                          <a:solidFill>
                            <a:srgbClr val="FF0000"/>
                          </a:solidFill>
                          <a:effectLst/>
                          <a:latin typeface="Perpetua" panose="02020502060401020303" pitchFamily="18" charset="0"/>
                          <a:ea typeface="MS PGothic" panose="020B0600070205080204" pitchFamily="34" charset="-128"/>
                          <a:cs typeface="Arial" panose="020B0604020202020204" pitchFamily="34" charset="0"/>
                        </a:rPr>
                        <a:t>Scénario 3 : </a:t>
                      </a:r>
                      <a:r>
                        <a:rPr kumimoji="0" lang="fr-FR" altLang="fr-FR" sz="1700" b="0" i="0" u="none" strike="noStrike" cap="none" normalizeH="0" baseline="0" dirty="0" smtClean="0">
                          <a:ln>
                            <a:noFill/>
                          </a:ln>
                          <a:solidFill>
                            <a:srgbClr val="000000"/>
                          </a:solidFill>
                          <a:effectLst/>
                          <a:latin typeface="Perpetua" panose="02020502060401020303" pitchFamily="18" charset="0"/>
                          <a:ea typeface="MS PGothic" panose="020B0600070205080204" pitchFamily="34" charset="-128"/>
                          <a:cs typeface="Arial" panose="020B0604020202020204" pitchFamily="34" charset="0"/>
                        </a:rPr>
                        <a:t>Un groupement de coopératives de gestion féminine.</a:t>
                      </a:r>
                      <a:endParaRPr kumimoji="0" lang="fr-FR" altLang="fr-FR" sz="1500" b="0" i="0" u="none" strike="noStrike" cap="none" normalizeH="0" baseline="0" dirty="0" smtClean="0">
                        <a:ln>
                          <a:noFill/>
                        </a:ln>
                        <a:solidFill>
                          <a:srgbClr val="000000"/>
                        </a:solidFill>
                        <a:effectLst/>
                        <a:latin typeface="Perpetua" panose="02020502060401020303" pitchFamily="18" charset="0"/>
                        <a:ea typeface="MS PGothic" panose="020B0600070205080204" pitchFamily="34" charset="-128"/>
                        <a:cs typeface="Arial" panose="020B0604020202020204" pitchFamily="34" charset="0"/>
                      </a:endParaRPr>
                    </a:p>
                    <a:p>
                      <a:pPr marL="0" marR="0" lvl="0" indent="0" algn="just" defTabSz="914400" rtl="0" eaLnBrk="1" fontAlgn="base" latinLnBrk="0" hangingPunct="1">
                        <a:lnSpc>
                          <a:spcPct val="115000"/>
                        </a:lnSpc>
                        <a:spcBef>
                          <a:spcPct val="0"/>
                        </a:spcBef>
                        <a:spcAft>
                          <a:spcPct val="0"/>
                        </a:spcAft>
                        <a:buClrTx/>
                        <a:buSzTx/>
                        <a:buFontTx/>
                        <a:buNone/>
                        <a:tabLst>
                          <a:tab pos="1349375" algn="l"/>
                          <a:tab pos="2413000" algn="l"/>
                        </a:tabLst>
                      </a:pPr>
                      <a:r>
                        <a:rPr kumimoji="0" lang="fr-FR" altLang="fr-FR" sz="1700" b="0" i="0" u="none" strike="noStrike" cap="none" normalizeH="0" baseline="0" dirty="0" smtClean="0">
                          <a:ln>
                            <a:noFill/>
                          </a:ln>
                          <a:solidFill>
                            <a:srgbClr val="000000"/>
                          </a:solidFill>
                          <a:effectLst/>
                          <a:latin typeface="Perpetua" panose="02020502060401020303" pitchFamily="18" charset="0"/>
                          <a:ea typeface="MS PGothic" panose="020B0600070205080204" pitchFamily="34" charset="-128"/>
                          <a:cs typeface="Arial" panose="020B0604020202020204" pitchFamily="34" charset="0"/>
                        </a:rPr>
                        <a:t> </a:t>
                      </a:r>
                      <a:endParaRPr kumimoji="0" lang="fr-FR" altLang="fr-FR" sz="1500" b="0" i="0" u="none" strike="noStrike" cap="none" normalizeH="0" baseline="0" dirty="0" smtClean="0">
                        <a:ln>
                          <a:noFill/>
                        </a:ln>
                        <a:solidFill>
                          <a:srgbClr val="000000"/>
                        </a:solidFill>
                        <a:effectLst/>
                        <a:latin typeface="Perpetua" panose="02020502060401020303" pitchFamily="18" charset="0"/>
                        <a:ea typeface="MS PGothic" panose="020B0600070205080204" pitchFamily="34" charset="-128"/>
                        <a:cs typeface="Arial" panose="020B0604020202020204" pitchFamily="34" charset="0"/>
                      </a:endParaRPr>
                    </a:p>
                    <a:p>
                      <a:pPr marL="0" marR="0" lvl="0" indent="0" algn="just" defTabSz="914400" rtl="0" eaLnBrk="1" fontAlgn="base" latinLnBrk="0" hangingPunct="1">
                        <a:lnSpc>
                          <a:spcPct val="115000"/>
                        </a:lnSpc>
                        <a:spcBef>
                          <a:spcPct val="0"/>
                        </a:spcBef>
                        <a:spcAft>
                          <a:spcPct val="0"/>
                        </a:spcAft>
                        <a:buClrTx/>
                        <a:buSzTx/>
                        <a:buFontTx/>
                        <a:buNone/>
                        <a:tabLst>
                          <a:tab pos="1349375" algn="l"/>
                          <a:tab pos="2413000" algn="l"/>
                        </a:tabLst>
                      </a:pPr>
                      <a:r>
                        <a:rPr kumimoji="0" lang="fr-FR" altLang="fr-FR" sz="1700" b="0" i="0" u="none" strike="noStrike" cap="none" normalizeH="0" baseline="0" dirty="0" smtClean="0">
                          <a:ln>
                            <a:noFill/>
                          </a:ln>
                          <a:solidFill>
                            <a:srgbClr val="000000"/>
                          </a:solidFill>
                          <a:effectLst/>
                          <a:latin typeface="Perpetua" panose="02020502060401020303" pitchFamily="18" charset="0"/>
                          <a:ea typeface="MS PGothic" panose="020B0600070205080204" pitchFamily="34" charset="-128"/>
                          <a:cs typeface="Arial" panose="020B0604020202020204" pitchFamily="34" charset="0"/>
                        </a:rPr>
                        <a:t> </a:t>
                      </a:r>
                      <a:endParaRPr kumimoji="0" lang="fr-FR" altLang="fr-FR" sz="1500" b="1" i="0" u="none" strike="noStrike" cap="none" normalizeH="0" baseline="0" dirty="0" smtClean="0">
                        <a:ln>
                          <a:noFill/>
                        </a:ln>
                        <a:solidFill>
                          <a:srgbClr val="000000"/>
                        </a:solidFill>
                        <a:effectLst/>
                        <a:latin typeface="Cambria" panose="02040503050406030204" pitchFamily="18" charset="0"/>
                        <a:ea typeface="Cambria" panose="02040503050406030204" pitchFamily="18" charset="0"/>
                      </a:endParaRPr>
                    </a:p>
                  </a:txBody>
                  <a:tcPr marL="65371" marR="653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C"/>
                    </a:solidFill>
                  </a:tcPr>
                </a:tc>
              </a:tr>
            </a:tbl>
          </a:graphicData>
        </a:graphic>
      </p:graphicFrame>
      <p:sp>
        <p:nvSpPr>
          <p:cNvPr id="4" name="Rectangle 1"/>
          <p:cNvSpPr>
            <a:spLocks noChangeArrowheads="1"/>
          </p:cNvSpPr>
          <p:nvPr/>
        </p:nvSpPr>
        <p:spPr bwMode="auto">
          <a:xfrm>
            <a:off x="3745380" y="737535"/>
            <a:ext cx="700778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F6C0AA"/>
              </a:buClr>
              <a:buSzPct val="85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1B587C"/>
              </a:buClr>
              <a:buSzPct val="80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1B587C"/>
              </a:buClr>
              <a:buChar char="o"/>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9pPr>
          </a:lstStyle>
          <a:p>
            <a:pPr algn="ctr">
              <a:spcBef>
                <a:spcPct val="0"/>
              </a:spcBef>
              <a:buClrTx/>
              <a:buSzTx/>
              <a:buFontTx/>
              <a:buNone/>
            </a:pPr>
            <a:r>
              <a:rPr lang="fr-FR" altLang="fr-FR" sz="1800" b="1" dirty="0">
                <a:solidFill>
                  <a:srgbClr val="0070C0"/>
                </a:solidFill>
                <a:latin typeface="Times New Roman" panose="02020603050405020304" pitchFamily="18" charset="0"/>
              </a:rPr>
              <a:t>Le tableau ci-dessous présente la synthèse des trois scénarios des modes de gestion des  Plateformes d’Innovation </a:t>
            </a:r>
            <a:r>
              <a:rPr lang="fr-FR" altLang="fr-FR" sz="1800" b="1" dirty="0" smtClean="0">
                <a:solidFill>
                  <a:srgbClr val="0070C0"/>
                </a:solidFill>
                <a:latin typeface="Times New Roman" panose="02020603050405020304" pitchFamily="18" charset="0"/>
              </a:rPr>
              <a:t>Artisanat</a:t>
            </a:r>
            <a:endParaRPr lang="fr-FR" altLang="fr-FR" sz="1800" b="1" dirty="0">
              <a:solidFill>
                <a:srgbClr val="0070C0"/>
              </a:solidFill>
              <a:latin typeface="Arial" panose="020B0604020202020204" pitchFamily="34" charset="0"/>
            </a:endParaRPr>
          </a:p>
        </p:txBody>
      </p:sp>
    </p:spTree>
    <p:extLst>
      <p:ext uri="{BB962C8B-B14F-4D97-AF65-F5344CB8AC3E}">
        <p14:creationId xmlns:p14="http://schemas.microsoft.com/office/powerpoint/2010/main" val="3133181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E6C2DE-494C-42BE-AB67-9ED2046A772C}"/>
              </a:ext>
            </a:extLst>
          </p:cNvPr>
          <p:cNvSpPr>
            <a:spLocks noGrp="1"/>
          </p:cNvSpPr>
          <p:nvPr>
            <p:ph type="title"/>
          </p:nvPr>
        </p:nvSpPr>
        <p:spPr>
          <a:xfrm>
            <a:off x="981636" y="403413"/>
            <a:ext cx="10515600" cy="699248"/>
          </a:xfrm>
        </p:spPr>
        <p:txBody>
          <a:bodyPr>
            <a:noAutofit/>
          </a:bodyPr>
          <a:lstStyle/>
          <a:p>
            <a:pPr algn="ctr"/>
            <a:r>
              <a:rPr lang="en-GB" altLang="fr-FR" sz="2800" b="1" dirty="0">
                <a:solidFill>
                  <a:srgbClr val="C00000"/>
                </a:solidFill>
                <a:latin typeface="Times New Roman" panose="02020603050405020304" pitchFamily="18" charset="0"/>
                <a:cs typeface="Calibri" panose="020F0502020204030204" pitchFamily="34" charset="0"/>
              </a:rPr>
              <a:t>SOMMAIRE</a:t>
            </a:r>
            <a:r>
              <a:rPr lang="en-GB" altLang="fr-FR" sz="2400" b="1" dirty="0">
                <a:solidFill>
                  <a:srgbClr val="C00000"/>
                </a:solidFill>
                <a:latin typeface="Times New Roman" panose="02020603050405020304" pitchFamily="18" charset="0"/>
                <a:cs typeface="Calibri" panose="020F0502020204030204" pitchFamily="34" charset="0"/>
              </a:rPr>
              <a:t/>
            </a:r>
            <a:br>
              <a:rPr lang="en-GB" altLang="fr-FR" sz="2400" b="1" dirty="0">
                <a:solidFill>
                  <a:srgbClr val="C00000"/>
                </a:solidFill>
                <a:latin typeface="Times New Roman" panose="02020603050405020304" pitchFamily="18" charset="0"/>
                <a:cs typeface="Calibri" panose="020F0502020204030204" pitchFamily="34" charset="0"/>
              </a:rPr>
            </a:br>
            <a:endParaRPr lang="en-US" sz="2800" dirty="0"/>
          </a:p>
        </p:txBody>
      </p:sp>
      <p:sp>
        <p:nvSpPr>
          <p:cNvPr id="4" name="Rectangle 5"/>
          <p:cNvSpPr>
            <a:spLocks noGrp="1" noChangeArrowheads="1"/>
          </p:cNvSpPr>
          <p:nvPr>
            <p:ph idx="1"/>
          </p:nvPr>
        </p:nvSpPr>
        <p:spPr bwMode="auto">
          <a:xfrm>
            <a:off x="847165" y="1834497"/>
            <a:ext cx="10515600" cy="435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F6C0AA"/>
              </a:buClr>
              <a:buSzPct val="85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1B587C"/>
              </a:buClr>
              <a:buSzPct val="80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1B587C"/>
              </a:buClr>
              <a:buChar char="o"/>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9pPr>
          </a:lstStyle>
          <a:p>
            <a:pPr algn="l">
              <a:spcBef>
                <a:spcPct val="0"/>
              </a:spcBef>
              <a:spcAft>
                <a:spcPts val="800"/>
              </a:spcAft>
              <a:buClrTx/>
              <a:buSzTx/>
              <a:buNone/>
            </a:pPr>
            <a:r>
              <a:rPr lang="en-GB" altLang="fr-FR" sz="1800" b="1" dirty="0">
                <a:latin typeface="Times New Roman" panose="02020603050405020304" pitchFamily="18" charset="0"/>
              </a:rPr>
              <a:t>1. </a:t>
            </a:r>
            <a:r>
              <a:rPr lang="en-GB" altLang="fr-FR" sz="1800" b="1" dirty="0" err="1">
                <a:latin typeface="Times New Roman" panose="02020603050405020304" pitchFamily="18" charset="0"/>
              </a:rPr>
              <a:t>Bref</a:t>
            </a:r>
            <a:r>
              <a:rPr lang="en-GB" altLang="fr-FR" sz="1800" b="1" dirty="0">
                <a:latin typeface="Times New Roman" panose="02020603050405020304" pitchFamily="18" charset="0"/>
              </a:rPr>
              <a:t> rappel des conclusions et recommendations du rapport 2</a:t>
            </a:r>
            <a:endParaRPr lang="fr-FR" altLang="fr-FR" sz="1800" b="1" dirty="0">
              <a:latin typeface="Cambria" panose="02040503050406030204" pitchFamily="18" charset="0"/>
            </a:endParaRPr>
          </a:p>
          <a:p>
            <a:pPr algn="l">
              <a:spcBef>
                <a:spcPct val="0"/>
              </a:spcBef>
              <a:spcAft>
                <a:spcPts val="800"/>
              </a:spcAft>
              <a:buClrTx/>
              <a:buSzTx/>
              <a:buNone/>
            </a:pPr>
            <a:r>
              <a:rPr lang="en-GB" altLang="fr-FR" sz="1800" b="1" dirty="0">
                <a:latin typeface="Times New Roman" panose="02020603050405020304" pitchFamily="18" charset="0"/>
              </a:rPr>
              <a:t>2. </a:t>
            </a:r>
            <a:r>
              <a:rPr lang="en-GB" altLang="fr-FR" sz="1800" b="1" dirty="0" err="1">
                <a:latin typeface="Times New Roman" panose="02020603050405020304" pitchFamily="18" charset="0"/>
              </a:rPr>
              <a:t>Faisabilité</a:t>
            </a:r>
            <a:r>
              <a:rPr lang="en-GB" altLang="fr-FR" sz="1800" b="1" dirty="0">
                <a:latin typeface="Times New Roman" panose="02020603050405020304" pitchFamily="18" charset="0"/>
              </a:rPr>
              <a:t> de la </a:t>
            </a:r>
            <a:r>
              <a:rPr lang="en-GB" altLang="fr-FR" sz="1800" b="1" dirty="0" err="1">
                <a:latin typeface="Times New Roman" panose="02020603050405020304" pitchFamily="18" charset="0"/>
              </a:rPr>
              <a:t>mise</a:t>
            </a:r>
            <a:r>
              <a:rPr lang="en-GB" altLang="fr-FR" sz="1800" b="1" dirty="0">
                <a:latin typeface="Times New Roman" panose="02020603050405020304" pitchFamily="18" charset="0"/>
              </a:rPr>
              <a:t> </a:t>
            </a:r>
            <a:r>
              <a:rPr lang="en-GB" altLang="fr-FR" sz="1800" b="1" dirty="0" err="1">
                <a:latin typeface="Times New Roman" panose="02020603050405020304" pitchFamily="18" charset="0"/>
              </a:rPr>
              <a:t>en</a:t>
            </a:r>
            <a:r>
              <a:rPr lang="en-GB" altLang="fr-FR" sz="1800" b="1" dirty="0">
                <a:latin typeface="Times New Roman" panose="02020603050405020304" pitchFamily="18" charset="0"/>
              </a:rPr>
              <a:t> </a:t>
            </a:r>
            <a:r>
              <a:rPr lang="en-GB" altLang="fr-FR" sz="1800" b="1" dirty="0" err="1">
                <a:latin typeface="Times New Roman" panose="02020603050405020304" pitchFamily="18" charset="0"/>
              </a:rPr>
              <a:t>œuvre</a:t>
            </a:r>
            <a:r>
              <a:rPr lang="en-GB" altLang="fr-FR" sz="1800" b="1" dirty="0">
                <a:latin typeface="Times New Roman" panose="02020603050405020304" pitchFamily="18" charset="0"/>
              </a:rPr>
              <a:t> des cinq </a:t>
            </a:r>
            <a:r>
              <a:rPr lang="en-GB" altLang="fr-FR" sz="1800" b="1" dirty="0" err="1">
                <a:latin typeface="Times New Roman" panose="02020603050405020304" pitchFamily="18" charset="0"/>
              </a:rPr>
              <a:t>Plateformes</a:t>
            </a:r>
            <a:r>
              <a:rPr lang="en-GB" altLang="fr-FR" sz="1800" b="1" dirty="0">
                <a:latin typeface="Times New Roman" panose="02020603050405020304" pitchFamily="18" charset="0"/>
              </a:rPr>
              <a:t> </a:t>
            </a:r>
            <a:r>
              <a:rPr lang="en-GB" altLang="fr-FR" sz="1800" b="1" dirty="0" err="1">
                <a:latin typeface="Times New Roman" panose="02020603050405020304" pitchFamily="18" charset="0"/>
              </a:rPr>
              <a:t>d'Innovation</a:t>
            </a:r>
            <a:r>
              <a:rPr lang="en-GB" altLang="fr-FR" sz="1800" b="1" dirty="0">
                <a:latin typeface="Times New Roman" panose="02020603050405020304" pitchFamily="18" charset="0"/>
              </a:rPr>
              <a:t> </a:t>
            </a:r>
            <a:r>
              <a:rPr lang="en-GB" altLang="fr-FR" sz="1800" b="1" dirty="0" err="1">
                <a:latin typeface="Times New Roman" panose="02020603050405020304" pitchFamily="18" charset="0"/>
              </a:rPr>
              <a:t>Artisanat</a:t>
            </a:r>
            <a:r>
              <a:rPr lang="en-GB" altLang="fr-FR" sz="1800" b="1" dirty="0">
                <a:latin typeface="Times New Roman" panose="02020603050405020304" pitchFamily="18" charset="0"/>
              </a:rPr>
              <a:t> </a:t>
            </a:r>
            <a:r>
              <a:rPr lang="en-GB" altLang="fr-FR" sz="1800" b="1" dirty="0" err="1" smtClean="0">
                <a:latin typeface="Times New Roman" panose="02020603050405020304" pitchFamily="18" charset="0"/>
              </a:rPr>
              <a:t>Régional</a:t>
            </a:r>
            <a:endParaRPr lang="fr-FR" altLang="fr-FR" sz="1800" b="1" dirty="0" smtClean="0">
              <a:latin typeface="Cambria" panose="02040503050406030204" pitchFamily="18" charset="0"/>
            </a:endParaRPr>
          </a:p>
          <a:p>
            <a:pPr algn="l">
              <a:spcBef>
                <a:spcPct val="0"/>
              </a:spcBef>
              <a:spcAft>
                <a:spcPts val="800"/>
              </a:spcAft>
              <a:buClrTx/>
              <a:buSzTx/>
              <a:buNone/>
            </a:pPr>
            <a:r>
              <a:rPr lang="fr-FR" altLang="fr-FR" sz="1800" b="1" dirty="0">
                <a:latin typeface="Times New Roman" panose="02020603050405020304" pitchFamily="18" charset="0"/>
              </a:rPr>
              <a:t>3. Organisation et répartition des espaces et services des cinq Plateformes</a:t>
            </a:r>
          </a:p>
          <a:p>
            <a:pPr algn="l">
              <a:spcBef>
                <a:spcPct val="0"/>
              </a:spcBef>
              <a:spcAft>
                <a:spcPts val="800"/>
              </a:spcAft>
              <a:buClrTx/>
              <a:buSzTx/>
              <a:buNone/>
            </a:pPr>
            <a:r>
              <a:rPr lang="fr-FR" altLang="fr-FR" sz="1800" b="1" dirty="0">
                <a:latin typeface="Times New Roman" panose="02020603050405020304" pitchFamily="18" charset="0"/>
              </a:rPr>
              <a:t>4. Les trois Scénarios du mode d’organisation et de gestion des Plateformes d’Innovation Artisanat Régional : Organigramme, missions et attributions           </a:t>
            </a:r>
          </a:p>
          <a:p>
            <a:pPr algn="l">
              <a:spcBef>
                <a:spcPct val="0"/>
              </a:spcBef>
              <a:spcAft>
                <a:spcPts val="800"/>
              </a:spcAft>
              <a:buClrTx/>
              <a:buSzTx/>
              <a:buNone/>
            </a:pPr>
            <a:r>
              <a:rPr lang="fr-FR" altLang="fr-FR" sz="1800" b="1" dirty="0">
                <a:latin typeface="Times New Roman" panose="02020603050405020304" pitchFamily="18" charset="0"/>
              </a:rPr>
              <a:t>5. Cas pratique de mise en œuvre de la plateforme Féminine Innovation et Créativité d’Al Hoceima</a:t>
            </a:r>
          </a:p>
          <a:p>
            <a:pPr algn="l">
              <a:spcBef>
                <a:spcPct val="0"/>
              </a:spcBef>
              <a:buClrTx/>
              <a:buSzTx/>
              <a:buFontTx/>
              <a:buNone/>
            </a:pPr>
            <a:r>
              <a:rPr lang="fr-FR" altLang="fr-FR" sz="1800" b="1" dirty="0">
                <a:latin typeface="Times New Roman" panose="02020603050405020304" pitchFamily="18" charset="0"/>
                <a:cs typeface="Times New Roman" panose="02020603050405020304" pitchFamily="18" charset="0"/>
              </a:rPr>
              <a:t>           Problématique et situation actuelle</a:t>
            </a:r>
            <a:endParaRPr lang="fr-FR" altLang="fr-FR" sz="1800" b="1" dirty="0">
              <a:latin typeface="Cambria" panose="02040503050406030204" pitchFamily="18" charset="0"/>
              <a:cs typeface="Times New Roman" panose="02020603050405020304" pitchFamily="18" charset="0"/>
            </a:endParaRPr>
          </a:p>
          <a:p>
            <a:pPr algn="l">
              <a:spcBef>
                <a:spcPct val="0"/>
              </a:spcBef>
              <a:buClrTx/>
              <a:buSzTx/>
              <a:buFontTx/>
              <a:buNone/>
            </a:pPr>
            <a:r>
              <a:rPr lang="fr-FR" altLang="fr-FR" sz="1800" b="1" dirty="0">
                <a:latin typeface="Times New Roman" panose="02020603050405020304" pitchFamily="18" charset="0"/>
                <a:cs typeface="Times New Roman" panose="02020603050405020304" pitchFamily="18" charset="0"/>
              </a:rPr>
              <a:t>           Principaux constats et leçons à retenir</a:t>
            </a:r>
            <a:endParaRPr lang="fr-FR" altLang="fr-FR" sz="1800" b="1" dirty="0">
              <a:latin typeface="Cambria" panose="02040503050406030204" pitchFamily="18" charset="0"/>
              <a:cs typeface="Times New Roman" panose="02020603050405020304" pitchFamily="18" charset="0"/>
            </a:endParaRPr>
          </a:p>
          <a:p>
            <a:pPr algn="l">
              <a:spcBef>
                <a:spcPts val="1000"/>
              </a:spcBef>
              <a:buClrTx/>
              <a:buSzTx/>
              <a:buNone/>
            </a:pPr>
            <a:r>
              <a:rPr lang="en-GB" altLang="fr-FR" sz="1800" b="1" dirty="0">
                <a:latin typeface="Times New Roman" panose="02020603050405020304" pitchFamily="18" charset="0"/>
                <a:cs typeface="Times New Roman" panose="02020603050405020304" pitchFamily="18" charset="0"/>
              </a:rPr>
              <a:t>           </a:t>
            </a:r>
            <a:r>
              <a:rPr lang="fr-FR" altLang="fr-FR" sz="1800" b="1" dirty="0">
                <a:latin typeface="Times New Roman" panose="02020603050405020304" pitchFamily="18" charset="0"/>
                <a:cs typeface="Times New Roman" panose="02020603050405020304" pitchFamily="18" charset="0"/>
              </a:rPr>
              <a:t>Conditions d’efficacité du mode de gestion </a:t>
            </a:r>
            <a:r>
              <a:rPr lang="fr-FR" altLang="fr-FR" sz="1800" b="1" dirty="0">
                <a:latin typeface="Times New Roman" panose="02020603050405020304" pitchFamily="18" charset="0"/>
                <a:ea typeface="MS Gothic" panose="020B0609070205080204" pitchFamily="49" charset="-128"/>
              </a:rPr>
              <a:t>de la Plateforme </a:t>
            </a:r>
            <a:endParaRPr lang="fr-FR" altLang="fr-FR" sz="1800" b="1" dirty="0">
              <a:latin typeface="Calibri" panose="020F0502020204030204" pitchFamily="34" charset="0"/>
              <a:ea typeface="MS Gothic" panose="020B0609070205080204" pitchFamily="49" charset="-128"/>
            </a:endParaRPr>
          </a:p>
          <a:p>
            <a:pPr algn="l">
              <a:spcBef>
                <a:spcPct val="0"/>
              </a:spcBef>
              <a:buClrTx/>
              <a:buSzTx/>
              <a:buFontTx/>
              <a:buNone/>
            </a:pPr>
            <a:r>
              <a:rPr lang="fr-FR" altLang="fr-FR" sz="1800" b="1" dirty="0">
                <a:latin typeface="Times New Roman" panose="02020603050405020304" pitchFamily="18" charset="0"/>
                <a:ea typeface="MS Gothic" panose="020B0609070205080204" pitchFamily="49" charset="-128"/>
              </a:rPr>
              <a:t>          Approche privilégié de soutien spécifique des femmes artisanes </a:t>
            </a:r>
            <a:endParaRPr lang="fr-FR" altLang="fr-FR" sz="1800" b="1" dirty="0">
              <a:latin typeface="Cambria" panose="02040503050406030204" pitchFamily="18" charset="0"/>
              <a:ea typeface="MS Gothic" panose="020B0609070205080204" pitchFamily="49" charset="-128"/>
            </a:endParaRPr>
          </a:p>
          <a:p>
            <a:pPr algn="l">
              <a:spcBef>
                <a:spcPts val="1000"/>
              </a:spcBef>
              <a:buClrTx/>
              <a:buSzTx/>
              <a:buNone/>
            </a:pPr>
            <a:r>
              <a:rPr lang="fr-FR" altLang="fr-FR" sz="1800" b="1" dirty="0">
                <a:latin typeface="Times New Roman" panose="02020603050405020304" pitchFamily="18" charset="0"/>
                <a:cs typeface="Times New Roman" panose="02020603050405020304" pitchFamily="18" charset="0"/>
              </a:rPr>
              <a:t>          Identification des actions prioritaires de soutien spécifique des femmes artisanes</a:t>
            </a:r>
            <a:r>
              <a:rPr lang="fr-FR" altLang="fr-FR" sz="1800" b="1" dirty="0">
                <a:latin typeface="Times New Roman" panose="02020603050405020304" pitchFamily="18" charset="0"/>
                <a:ea typeface="MS Gothic" panose="020B0609070205080204" pitchFamily="49" charset="-128"/>
              </a:rPr>
              <a:t> </a:t>
            </a:r>
            <a:endParaRPr lang="fr-FR" altLang="fr-FR" sz="1800" b="1" dirty="0">
              <a:latin typeface="Calibri" panose="020F0502020204030204" pitchFamily="34" charset="0"/>
              <a:ea typeface="MS Gothic" panose="020B0609070205080204" pitchFamily="49" charset="-128"/>
            </a:endParaRPr>
          </a:p>
          <a:p>
            <a:pPr algn="l">
              <a:spcBef>
                <a:spcPct val="0"/>
              </a:spcBef>
              <a:buClrTx/>
              <a:buSzTx/>
              <a:buFontTx/>
              <a:buNone/>
            </a:pPr>
            <a:r>
              <a:rPr lang="fr-FR" altLang="fr-FR" sz="1800" b="1" dirty="0">
                <a:latin typeface="Times New Roman" panose="02020603050405020304" pitchFamily="18" charset="0"/>
                <a:ea typeface="MS Gothic" panose="020B0609070205080204" pitchFamily="49" charset="-128"/>
              </a:rPr>
              <a:t>          Eléments de la démarche de constitution du groupement</a:t>
            </a:r>
          </a:p>
          <a:p>
            <a:pPr algn="l">
              <a:spcBef>
                <a:spcPct val="0"/>
              </a:spcBef>
              <a:buClrTx/>
              <a:buSzTx/>
              <a:buFontTx/>
              <a:buNone/>
            </a:pPr>
            <a:r>
              <a:rPr lang="en-GB" altLang="fr-FR" sz="1800" b="1" dirty="0">
                <a:latin typeface="Times New Roman" panose="02020603050405020304" pitchFamily="18" charset="0"/>
                <a:cs typeface="Times New Roman" panose="02020603050405020304" pitchFamily="18" charset="0"/>
              </a:rPr>
              <a:t>          Les </a:t>
            </a:r>
            <a:r>
              <a:rPr lang="en-GB" altLang="fr-FR" sz="1800" b="1" dirty="0" err="1">
                <a:latin typeface="Times New Roman" panose="02020603050405020304" pitchFamily="18" charset="0"/>
                <a:cs typeface="Times New Roman" panose="02020603050405020304" pitchFamily="18" charset="0"/>
              </a:rPr>
              <a:t>Étapes</a:t>
            </a:r>
            <a:r>
              <a:rPr lang="en-GB" altLang="fr-FR" sz="1800" b="1" dirty="0">
                <a:latin typeface="Times New Roman" panose="02020603050405020304" pitchFamily="18" charset="0"/>
                <a:cs typeface="Times New Roman" panose="02020603050405020304" pitchFamily="18" charset="0"/>
              </a:rPr>
              <a:t> de </a:t>
            </a:r>
            <a:r>
              <a:rPr lang="en-GB" altLang="fr-FR" sz="1800" b="1" dirty="0" err="1">
                <a:latin typeface="Times New Roman" panose="02020603050405020304" pitchFamily="18" charset="0"/>
                <a:cs typeface="Times New Roman" panose="02020603050405020304" pitchFamily="18" charset="0"/>
              </a:rPr>
              <a:t>Création</a:t>
            </a:r>
            <a:r>
              <a:rPr lang="en-GB" altLang="fr-FR" sz="1800" b="1" dirty="0">
                <a:latin typeface="Times New Roman" panose="02020603050405020304" pitchFamily="18" charset="0"/>
                <a:cs typeface="Times New Roman" panose="02020603050405020304" pitchFamily="18" charset="0"/>
              </a:rPr>
              <a:t> du </a:t>
            </a:r>
            <a:r>
              <a:rPr lang="en-GB" altLang="fr-FR" sz="1800" b="1" dirty="0" err="1">
                <a:latin typeface="Times New Roman" panose="02020603050405020304" pitchFamily="18" charset="0"/>
                <a:cs typeface="Times New Roman" panose="02020603050405020304" pitchFamily="18" charset="0"/>
              </a:rPr>
              <a:t>Groupement</a:t>
            </a:r>
            <a:r>
              <a:rPr lang="en-GB" altLang="fr-FR" sz="1800" b="1" dirty="0">
                <a:latin typeface="Times New Roman" panose="02020603050405020304" pitchFamily="18" charset="0"/>
                <a:cs typeface="Times New Roman" panose="02020603050405020304" pitchFamily="18" charset="0"/>
              </a:rPr>
              <a:t> des Femmes </a:t>
            </a:r>
            <a:r>
              <a:rPr lang="en-GB" altLang="fr-FR" sz="1800" b="1" dirty="0" err="1">
                <a:latin typeface="Times New Roman" panose="02020603050405020304" pitchFamily="18" charset="0"/>
                <a:cs typeface="Times New Roman" panose="02020603050405020304" pitchFamily="18" charset="0"/>
              </a:rPr>
              <a:t>Artisanes</a:t>
            </a:r>
            <a:endParaRPr lang="fr-FR" altLang="fr-FR" sz="1800" b="1" dirty="0">
              <a:latin typeface="Times New Roman" panose="02020603050405020304" pitchFamily="18" charset="0"/>
              <a:cs typeface="Times New Roman" panose="02020603050405020304" pitchFamily="18" charset="0"/>
            </a:endParaRPr>
          </a:p>
          <a:p>
            <a:pPr algn="just">
              <a:spcBef>
                <a:spcPct val="0"/>
              </a:spcBef>
              <a:buClrTx/>
              <a:buSzTx/>
              <a:buFontTx/>
              <a:buNone/>
            </a:pPr>
            <a:endParaRPr lang="fr-FR" altLang="fr-FR" sz="1800" b="1" dirty="0">
              <a:latin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1138684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u numéro de diapositive 3"/>
          <p:cNvSpPr>
            <a:spLocks noGrp="1"/>
          </p:cNvSpPr>
          <p:nvPr>
            <p:ph type="sldNum" sz="quarter" idx="4294967295"/>
          </p:nvPr>
        </p:nvSpPr>
        <p:spPr bwMode="auto">
          <a:xfrm>
            <a:off x="0" y="6210300"/>
            <a:ext cx="228600" cy="228600"/>
          </a:xfrm>
          <a:prstGeom prst="ellipse">
            <a:avLst/>
          </a:prstGeom>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F6C0AA"/>
              </a:buClr>
              <a:buSzPct val="85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1B587C"/>
              </a:buClr>
              <a:buSzPct val="80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1B587C"/>
              </a:buClr>
              <a:buChar char="o"/>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9pPr>
          </a:lstStyle>
          <a:p>
            <a:pPr>
              <a:spcBef>
                <a:spcPct val="0"/>
              </a:spcBef>
              <a:buClrTx/>
              <a:buSzTx/>
              <a:buFontTx/>
              <a:buNone/>
            </a:pPr>
            <a:fld id="{A6731E8A-5A33-48F6-AF1C-6A1F4CA5FA42}" type="slidenum">
              <a:rPr lang="fr-FR" altLang="fr-FR" sz="1400">
                <a:solidFill>
                  <a:srgbClr val="FFFFFF"/>
                </a:solidFill>
                <a:latin typeface="Franklin Gothic Book" panose="020B0503020102020204" pitchFamily="34" charset="0"/>
              </a:rPr>
              <a:pPr>
                <a:spcBef>
                  <a:spcPct val="0"/>
                </a:spcBef>
                <a:buClrTx/>
                <a:buSzTx/>
                <a:buFontTx/>
                <a:buNone/>
              </a:pPr>
              <a:t>20</a:t>
            </a:fld>
            <a:endParaRPr lang="fr-FR" altLang="fr-FR" sz="1400">
              <a:solidFill>
                <a:srgbClr val="FFFFFF"/>
              </a:solidFill>
              <a:latin typeface="Franklin Gothic Book" panose="020B0503020102020204" pitchFamily="34" charset="0"/>
            </a:endParaRPr>
          </a:p>
        </p:txBody>
      </p:sp>
      <p:sp>
        <p:nvSpPr>
          <p:cNvPr id="27651" name="Rectangle 2"/>
          <p:cNvSpPr>
            <a:spLocks noChangeArrowheads="1"/>
          </p:cNvSpPr>
          <p:nvPr/>
        </p:nvSpPr>
        <p:spPr bwMode="auto">
          <a:xfrm>
            <a:off x="3298452" y="547222"/>
            <a:ext cx="7372350" cy="855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F6C0AA"/>
              </a:buClr>
              <a:buSzPct val="85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1B587C"/>
              </a:buClr>
              <a:buSzPct val="80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1B587C"/>
              </a:buClr>
              <a:buChar char="o"/>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9pPr>
          </a:lstStyle>
          <a:p>
            <a:pPr>
              <a:lnSpc>
                <a:spcPct val="107000"/>
              </a:lnSpc>
              <a:spcBef>
                <a:spcPct val="0"/>
              </a:spcBef>
              <a:buClrTx/>
              <a:buSzTx/>
              <a:buFontTx/>
              <a:buNone/>
            </a:pPr>
            <a:r>
              <a:rPr lang="fr-FR" altLang="fr-FR" sz="2400" b="1" dirty="0">
                <a:solidFill>
                  <a:srgbClr val="C00000"/>
                </a:solidFill>
                <a:latin typeface="Times New Roman" panose="02020603050405020304" pitchFamily="18" charset="0"/>
                <a:cs typeface="Calibri" panose="020F0502020204030204" pitchFamily="34" charset="0"/>
              </a:rPr>
              <a:t>4.1. Premier scénario du mode d’organisation et de gestion des Plateforme d’Innovation Artisanat </a:t>
            </a:r>
            <a:endParaRPr lang="fr-FR" altLang="fr-FR" sz="2000" dirty="0">
              <a:solidFill>
                <a:srgbClr val="C00000"/>
              </a:solidFill>
              <a:latin typeface="Cambria" panose="02040503050406030204" pitchFamily="18" charset="0"/>
              <a:cs typeface="Calibri" panose="020F0502020204030204" pitchFamily="34" charset="0"/>
            </a:endParaRPr>
          </a:p>
        </p:txBody>
      </p:sp>
      <p:sp>
        <p:nvSpPr>
          <p:cNvPr id="27652" name="Rectangle 3"/>
          <p:cNvSpPr>
            <a:spLocks noChangeArrowheads="1"/>
          </p:cNvSpPr>
          <p:nvPr/>
        </p:nvSpPr>
        <p:spPr bwMode="auto">
          <a:xfrm>
            <a:off x="753409" y="2129772"/>
            <a:ext cx="10667626"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F6C0AA"/>
              </a:buClr>
              <a:buSzPct val="85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1B587C"/>
              </a:buClr>
              <a:buSzPct val="80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1B587C"/>
              </a:buClr>
              <a:buChar char="o"/>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9pPr>
          </a:lstStyle>
          <a:p>
            <a:pPr>
              <a:lnSpc>
                <a:spcPct val="115000"/>
              </a:lnSpc>
              <a:spcBef>
                <a:spcPct val="0"/>
              </a:spcBef>
              <a:buClrTx/>
              <a:buSzTx/>
              <a:buFontTx/>
              <a:buNone/>
            </a:pPr>
            <a:r>
              <a:rPr lang="fr-FR" altLang="fr-FR" sz="2000" b="1" dirty="0">
                <a:latin typeface="Times New Roman" panose="02020603050405020304" pitchFamily="18" charset="0"/>
                <a:cs typeface="Calibri" panose="020F0502020204030204" pitchFamily="34" charset="0"/>
              </a:rPr>
              <a:t>Dans cette partie, il s’agit de décrire l’organigramme de la Société de Développement Régional de l’Artisanat ainsi que les attributions et missions du comité de direction.</a:t>
            </a:r>
            <a:endParaRPr lang="fr-FR" altLang="fr-FR" sz="1600" b="1" dirty="0">
              <a:latin typeface="Calibri" panose="020F0502020204030204" pitchFamily="34" charset="0"/>
              <a:cs typeface="Calibri" panose="020F0502020204030204" pitchFamily="34" charset="0"/>
            </a:endParaRPr>
          </a:p>
          <a:p>
            <a:pPr>
              <a:lnSpc>
                <a:spcPct val="115000"/>
              </a:lnSpc>
              <a:spcBef>
                <a:spcPct val="0"/>
              </a:spcBef>
              <a:buClrTx/>
              <a:buSzTx/>
              <a:buFontTx/>
              <a:buNone/>
            </a:pPr>
            <a:r>
              <a:rPr lang="fr-FR" altLang="fr-FR" sz="2000" b="1" dirty="0">
                <a:latin typeface="Times New Roman" panose="02020603050405020304" pitchFamily="18" charset="0"/>
                <a:cs typeface="Calibri" panose="020F0502020204030204" pitchFamily="34" charset="0"/>
              </a:rPr>
              <a:t> </a:t>
            </a:r>
            <a:endParaRPr lang="fr-FR" altLang="fr-FR" sz="1600" b="1" dirty="0">
              <a:latin typeface="Calibri" panose="020F0502020204030204" pitchFamily="34" charset="0"/>
              <a:cs typeface="Calibri" panose="020F0502020204030204" pitchFamily="34" charset="0"/>
            </a:endParaRPr>
          </a:p>
          <a:p>
            <a:pPr>
              <a:lnSpc>
                <a:spcPct val="115000"/>
              </a:lnSpc>
              <a:spcBef>
                <a:spcPct val="0"/>
              </a:spcBef>
              <a:buClrTx/>
              <a:buSzTx/>
              <a:buFontTx/>
              <a:buNone/>
            </a:pPr>
            <a:r>
              <a:rPr lang="fr-FR" altLang="fr-FR" sz="2000" b="1" dirty="0">
                <a:latin typeface="Times New Roman" panose="02020603050405020304" pitchFamily="18" charset="0"/>
                <a:cs typeface="Calibri" panose="020F0502020204030204" pitchFamily="34" charset="0"/>
              </a:rPr>
              <a:t>Le comité de direction ou de pilotage sera constitué :</a:t>
            </a:r>
            <a:endParaRPr lang="fr-FR" altLang="fr-FR" sz="1600" b="1" dirty="0">
              <a:latin typeface="Calibri" panose="020F0502020204030204" pitchFamily="34" charset="0"/>
              <a:cs typeface="Calibri" panose="020F0502020204030204" pitchFamily="34" charset="0"/>
            </a:endParaRPr>
          </a:p>
          <a:p>
            <a:pPr>
              <a:lnSpc>
                <a:spcPct val="115000"/>
              </a:lnSpc>
              <a:spcBef>
                <a:spcPct val="0"/>
              </a:spcBef>
              <a:buClrTx/>
              <a:buSzTx/>
              <a:buFont typeface="Calibri" panose="020F0502020204030204" pitchFamily="34" charset="0"/>
              <a:buChar char="-"/>
            </a:pPr>
            <a:r>
              <a:rPr lang="fr-FR" altLang="fr-FR" sz="2000" b="1" dirty="0">
                <a:latin typeface="Times New Roman" panose="02020603050405020304" pitchFamily="18" charset="0"/>
                <a:cs typeface="Arial" panose="020B0604020202020204" pitchFamily="34" charset="0"/>
              </a:rPr>
              <a:t>des représentants de l’AREP ; </a:t>
            </a:r>
            <a:endParaRPr lang="fr-FR" altLang="fr-FR" sz="1600" b="1" dirty="0">
              <a:latin typeface="Calibri" panose="020F0502020204030204" pitchFamily="34" charset="0"/>
              <a:cs typeface="Arial" panose="020B0604020202020204" pitchFamily="34" charset="0"/>
            </a:endParaRPr>
          </a:p>
          <a:p>
            <a:pPr>
              <a:lnSpc>
                <a:spcPct val="115000"/>
              </a:lnSpc>
              <a:spcBef>
                <a:spcPct val="0"/>
              </a:spcBef>
              <a:buClrTx/>
              <a:buSzTx/>
              <a:buFont typeface="Calibri" panose="020F0502020204030204" pitchFamily="34" charset="0"/>
              <a:buChar char="-"/>
            </a:pPr>
            <a:r>
              <a:rPr lang="fr-FR" altLang="fr-FR" sz="2000" b="1" dirty="0">
                <a:latin typeface="Times New Roman" panose="02020603050405020304" pitchFamily="18" charset="0"/>
                <a:cs typeface="Arial" panose="020B0604020202020204" pitchFamily="34" charset="0"/>
              </a:rPr>
              <a:t>de la Société de développement régional en qualité de coordonnateur des trois plateformes ; </a:t>
            </a:r>
            <a:endParaRPr lang="fr-FR" altLang="fr-FR" sz="1600" b="1" dirty="0">
              <a:latin typeface="Calibri" panose="020F0502020204030204" pitchFamily="34" charset="0"/>
              <a:cs typeface="Arial" panose="020B0604020202020204" pitchFamily="34" charset="0"/>
            </a:endParaRPr>
          </a:p>
          <a:p>
            <a:pPr>
              <a:lnSpc>
                <a:spcPct val="115000"/>
              </a:lnSpc>
              <a:spcBef>
                <a:spcPct val="0"/>
              </a:spcBef>
              <a:buClrTx/>
              <a:buSzTx/>
              <a:buFont typeface="Calibri" panose="020F0502020204030204" pitchFamily="34" charset="0"/>
              <a:buChar char="-"/>
            </a:pPr>
            <a:r>
              <a:rPr lang="fr-FR" altLang="fr-FR" sz="2000" b="1" dirty="0">
                <a:latin typeface="Times New Roman" panose="02020603050405020304" pitchFamily="18" charset="0"/>
                <a:cs typeface="Arial" panose="020B0604020202020204" pitchFamily="34" charset="0"/>
              </a:rPr>
              <a:t>un représentant du SECA, de la chambre d’artisanat ;</a:t>
            </a:r>
            <a:endParaRPr lang="fr-FR" altLang="fr-FR" sz="1600" b="1" dirty="0">
              <a:latin typeface="Calibri" panose="020F0502020204030204" pitchFamily="34" charset="0"/>
              <a:cs typeface="Arial" panose="020B0604020202020204" pitchFamily="34" charset="0"/>
            </a:endParaRPr>
          </a:p>
          <a:p>
            <a:pPr>
              <a:lnSpc>
                <a:spcPct val="115000"/>
              </a:lnSpc>
              <a:spcBef>
                <a:spcPct val="0"/>
              </a:spcBef>
              <a:buClrTx/>
              <a:buSzTx/>
              <a:buFont typeface="Calibri" panose="020F0502020204030204" pitchFamily="34" charset="0"/>
              <a:buChar char="-"/>
            </a:pPr>
            <a:r>
              <a:rPr lang="fr-FR" altLang="fr-FR" sz="2000" b="1" dirty="0">
                <a:latin typeface="Times New Roman" panose="02020603050405020304" pitchFamily="18" charset="0"/>
                <a:cs typeface="Arial" panose="020B0604020202020204" pitchFamily="34" charset="0"/>
              </a:rPr>
              <a:t>et des représentants des artisans et artisanes des cinq plateformes respectives.</a:t>
            </a:r>
            <a:endParaRPr lang="fr-FR" altLang="fr-FR" sz="1600" b="1"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6811389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3148202" y="575142"/>
            <a:ext cx="6624637" cy="460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F6C0AA"/>
              </a:buClr>
              <a:buSzPct val="85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1B587C"/>
              </a:buClr>
              <a:buSzPct val="80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1B587C"/>
              </a:buClr>
              <a:buChar char="o"/>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9pPr>
          </a:lstStyle>
          <a:p>
            <a:pPr>
              <a:lnSpc>
                <a:spcPct val="107000"/>
              </a:lnSpc>
              <a:spcBef>
                <a:spcPct val="0"/>
              </a:spcBef>
              <a:buClrTx/>
              <a:buSzTx/>
              <a:buFontTx/>
              <a:buNone/>
            </a:pPr>
            <a:r>
              <a:rPr lang="fr-FR" altLang="fr-FR" sz="2400" b="1" dirty="0" smtClean="0">
                <a:solidFill>
                  <a:srgbClr val="0070C0"/>
                </a:solidFill>
                <a:latin typeface="Times New Roman" panose="02020603050405020304" pitchFamily="18" charset="0"/>
                <a:cs typeface="Times New Roman" panose="02020603050405020304" pitchFamily="18" charset="0"/>
              </a:rPr>
              <a:t>4.1.1 Organigramme</a:t>
            </a:r>
            <a:r>
              <a:rPr lang="fr-FR" altLang="fr-FR" sz="2400" b="1" dirty="0">
                <a:solidFill>
                  <a:srgbClr val="0070C0"/>
                </a:solidFill>
                <a:latin typeface="Times New Roman" panose="02020603050405020304" pitchFamily="18" charset="0"/>
                <a:cs typeface="Times New Roman" panose="02020603050405020304" pitchFamily="18" charset="0"/>
              </a:rPr>
              <a:t>, missions et attributions </a:t>
            </a:r>
            <a:endParaRPr lang="fr-FR" altLang="fr-FR" sz="2000" dirty="0">
              <a:solidFill>
                <a:srgbClr val="0070C0"/>
              </a:solidFill>
              <a:latin typeface="Cambria" panose="02040503050406030204" pitchFamily="18" charset="0"/>
              <a:cs typeface="Times New Roman" panose="02020603050405020304" pitchFamily="18" charset="0"/>
            </a:endParaRPr>
          </a:p>
        </p:txBody>
      </p:sp>
      <p:pic>
        <p:nvPicPr>
          <p:cNvPr id="2" name="Image 1"/>
          <p:cNvPicPr>
            <a:picLocks noChangeAspect="1"/>
          </p:cNvPicPr>
          <p:nvPr/>
        </p:nvPicPr>
        <p:blipFill rotWithShape="1">
          <a:blip r:embed="rId2"/>
          <a:srcRect l="19559" t="26013" r="17426" b="13595"/>
          <a:stretch/>
        </p:blipFill>
        <p:spPr>
          <a:xfrm>
            <a:off x="1474801" y="1138517"/>
            <a:ext cx="8813548" cy="4751295"/>
          </a:xfrm>
          <a:prstGeom prst="rect">
            <a:avLst/>
          </a:prstGeom>
        </p:spPr>
      </p:pic>
    </p:spTree>
    <p:extLst>
      <p:ext uri="{BB962C8B-B14F-4D97-AF65-F5344CB8AC3E}">
        <p14:creationId xmlns:p14="http://schemas.microsoft.com/office/powerpoint/2010/main" val="2492292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3137647" y="168369"/>
            <a:ext cx="10515600" cy="1325562"/>
          </a:xfrm>
        </p:spPr>
        <p:txBody>
          <a:bodyPr>
            <a:normAutofit/>
          </a:bodyPr>
          <a:lstStyle/>
          <a:p>
            <a:pPr>
              <a:lnSpc>
                <a:spcPct val="150000"/>
              </a:lnSpc>
            </a:pPr>
            <a:r>
              <a:rPr lang="fr-FR" altLang="fr-FR" sz="3200" b="1" i="1" dirty="0">
                <a:solidFill>
                  <a:srgbClr val="0070C0"/>
                </a:solidFill>
                <a:latin typeface="Times New Roman" panose="02020603050405020304" pitchFamily="18" charset="0"/>
              </a:rPr>
              <a:t>Principales missions du </a:t>
            </a:r>
            <a:r>
              <a:rPr lang="fr-FR" altLang="fr-FR" sz="3200" b="1" i="1" dirty="0" smtClean="0">
                <a:solidFill>
                  <a:srgbClr val="0070C0"/>
                </a:solidFill>
                <a:latin typeface="Times New Roman" panose="02020603050405020304" pitchFamily="18" charset="0"/>
              </a:rPr>
              <a:t>comité </a:t>
            </a:r>
            <a:r>
              <a:rPr lang="fr-FR" altLang="fr-FR" sz="3200" b="1" i="1" dirty="0">
                <a:solidFill>
                  <a:srgbClr val="0070C0"/>
                </a:solidFill>
                <a:latin typeface="Times New Roman" panose="02020603050405020304" pitchFamily="18" charset="0"/>
              </a:rPr>
              <a:t>de direction</a:t>
            </a:r>
          </a:p>
        </p:txBody>
      </p:sp>
      <p:sp>
        <p:nvSpPr>
          <p:cNvPr id="3" name="Rectangle 2"/>
          <p:cNvSpPr/>
          <p:nvPr/>
        </p:nvSpPr>
        <p:spPr>
          <a:xfrm>
            <a:off x="865094" y="1493931"/>
            <a:ext cx="10430435" cy="3970318"/>
          </a:xfrm>
          <a:prstGeom prst="rect">
            <a:avLst/>
          </a:prstGeom>
        </p:spPr>
        <p:txBody>
          <a:bodyPr wrap="square">
            <a:spAutoFit/>
          </a:bodyPr>
          <a:lstStyle/>
          <a:p>
            <a:pPr algn="just">
              <a:lnSpc>
                <a:spcPct val="150000"/>
              </a:lnSpc>
              <a:spcBef>
                <a:spcPct val="0"/>
              </a:spcBef>
              <a:buClrTx/>
              <a:buSzTx/>
              <a:buFont typeface="Symbol" panose="05050102010706020507" pitchFamily="18" charset="2"/>
              <a:buChar char=""/>
            </a:pPr>
            <a:r>
              <a:rPr lang="fr-FR" altLang="fr-FR" sz="2400" b="1" dirty="0">
                <a:latin typeface="Times New Roman" panose="02020603050405020304" pitchFamily="18" charset="0"/>
              </a:rPr>
              <a:t>Déployer</a:t>
            </a:r>
            <a:r>
              <a:rPr lang="fr-FR" altLang="fr-FR" sz="2400" dirty="0">
                <a:latin typeface="Times New Roman" panose="02020603050405020304" pitchFamily="18" charset="0"/>
              </a:rPr>
              <a:t> un mode de gestion et d’organisation en partenariat</a:t>
            </a:r>
            <a:r>
              <a:rPr lang="fr-FR" altLang="fr-FR" sz="2400" b="1" dirty="0">
                <a:latin typeface="Times New Roman" panose="02020603050405020304" pitchFamily="18" charset="0"/>
              </a:rPr>
              <a:t> </a:t>
            </a:r>
            <a:r>
              <a:rPr lang="fr-FR" altLang="fr-FR" sz="2400" dirty="0">
                <a:latin typeface="Times New Roman" panose="02020603050405020304" pitchFamily="18" charset="0"/>
              </a:rPr>
              <a:t>et gérer un espace dédié à la valorisation des artisans femmes artisanes et leurs métiers ;</a:t>
            </a:r>
            <a:endParaRPr lang="fr-FR" altLang="fr-FR" sz="2800" dirty="0">
              <a:latin typeface="Cambria" panose="02040503050406030204" pitchFamily="18" charset="0"/>
            </a:endParaRPr>
          </a:p>
          <a:p>
            <a:pPr algn="just">
              <a:lnSpc>
                <a:spcPct val="150000"/>
              </a:lnSpc>
              <a:spcBef>
                <a:spcPct val="0"/>
              </a:spcBef>
              <a:buClrTx/>
              <a:buSzTx/>
              <a:buFont typeface="Symbol" panose="05050102010706020507" pitchFamily="18" charset="2"/>
              <a:buChar char=""/>
            </a:pPr>
            <a:r>
              <a:rPr lang="fr-FR" altLang="fr-FR" sz="2400" b="1" dirty="0">
                <a:latin typeface="Times New Roman" panose="02020603050405020304" pitchFamily="18" charset="0"/>
              </a:rPr>
              <a:t>Veiller</a:t>
            </a:r>
            <a:r>
              <a:rPr lang="fr-FR" altLang="fr-FR" sz="2400" dirty="0">
                <a:latin typeface="Times New Roman" panose="02020603050405020304" pitchFamily="18" charset="0"/>
              </a:rPr>
              <a:t> à l’application des clauses du cahier des charges, et faire son suivi et évaluation ;</a:t>
            </a:r>
            <a:endParaRPr lang="fr-FR" altLang="fr-FR" sz="2800" dirty="0">
              <a:latin typeface="Cambria" panose="02040503050406030204" pitchFamily="18" charset="0"/>
            </a:endParaRPr>
          </a:p>
          <a:p>
            <a:pPr algn="just">
              <a:lnSpc>
                <a:spcPct val="150000"/>
              </a:lnSpc>
              <a:spcBef>
                <a:spcPct val="0"/>
              </a:spcBef>
              <a:buClrTx/>
              <a:buSzTx/>
              <a:buFont typeface="Symbol" panose="05050102010706020507" pitchFamily="18" charset="2"/>
              <a:buChar char=""/>
            </a:pPr>
            <a:r>
              <a:rPr lang="fr-FR" altLang="fr-FR" sz="2400" b="1" dirty="0">
                <a:latin typeface="Times New Roman" panose="02020603050405020304" pitchFamily="18" charset="0"/>
              </a:rPr>
              <a:t>Définir</a:t>
            </a:r>
            <a:r>
              <a:rPr lang="fr-FR" altLang="fr-FR" sz="2400" dirty="0">
                <a:latin typeface="Times New Roman" panose="02020603050405020304" pitchFamily="18" charset="0"/>
              </a:rPr>
              <a:t> des mesures à prendre en faveur d’une plateforme fonctionnel et rentable et en faveur d’une meilleure qualité d’organisation et de gestion ; </a:t>
            </a:r>
            <a:endParaRPr lang="fr-FR" altLang="fr-FR" sz="2800" dirty="0">
              <a:latin typeface="Cambria" panose="02040503050406030204" pitchFamily="18" charset="0"/>
            </a:endParaRPr>
          </a:p>
          <a:p>
            <a:pPr algn="just">
              <a:lnSpc>
                <a:spcPct val="150000"/>
              </a:lnSpc>
              <a:spcBef>
                <a:spcPct val="0"/>
              </a:spcBef>
              <a:buClrTx/>
              <a:buSzTx/>
              <a:buFont typeface="Symbol" panose="05050102010706020507" pitchFamily="18" charset="2"/>
              <a:buChar char=""/>
            </a:pPr>
            <a:r>
              <a:rPr lang="fr-FR" altLang="fr-FR" sz="2400" b="1" dirty="0">
                <a:latin typeface="Times New Roman" panose="02020603050405020304" pitchFamily="18" charset="0"/>
              </a:rPr>
              <a:t>Entretenir, protéger et valoriser </a:t>
            </a:r>
            <a:r>
              <a:rPr lang="fr-FR" altLang="fr-FR" sz="2400" dirty="0">
                <a:latin typeface="Times New Roman" panose="02020603050405020304" pitchFamily="18" charset="0"/>
              </a:rPr>
              <a:t>les ressources et services de la plateforme ; </a:t>
            </a:r>
            <a:endParaRPr lang="fr-FR" altLang="fr-FR" sz="2800" dirty="0">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933561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3263153" y="176773"/>
            <a:ext cx="10515600" cy="1325562"/>
          </a:xfrm>
        </p:spPr>
        <p:txBody>
          <a:bodyPr>
            <a:normAutofit/>
          </a:bodyPr>
          <a:lstStyle/>
          <a:p>
            <a:pPr>
              <a:lnSpc>
                <a:spcPct val="107000"/>
              </a:lnSpc>
              <a:spcAft>
                <a:spcPts val="800"/>
              </a:spcAft>
            </a:pPr>
            <a:r>
              <a:rPr lang="fr-FR" altLang="fr-FR" sz="2800" b="1" i="1" dirty="0">
                <a:solidFill>
                  <a:srgbClr val="0070C0"/>
                </a:solidFill>
                <a:latin typeface="Times New Roman" panose="02020603050405020304" pitchFamily="18" charset="0"/>
              </a:rPr>
              <a:t>Rôle et fonctions du personnel administratif </a:t>
            </a:r>
            <a:endParaRPr lang="fr-FR" altLang="fr-FR" sz="2000" b="1" dirty="0">
              <a:latin typeface="Cambria" panose="02040503050406030204" pitchFamily="18" charset="0"/>
            </a:endParaRPr>
          </a:p>
        </p:txBody>
      </p:sp>
      <p:sp>
        <p:nvSpPr>
          <p:cNvPr id="3" name="Rectangle 2"/>
          <p:cNvSpPr>
            <a:spLocks noChangeArrowheads="1"/>
          </p:cNvSpPr>
          <p:nvPr/>
        </p:nvSpPr>
        <p:spPr bwMode="auto">
          <a:xfrm>
            <a:off x="1264023" y="1732897"/>
            <a:ext cx="10363201" cy="402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F6C0AA"/>
              </a:buClr>
              <a:buSzPct val="85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1B587C"/>
              </a:buClr>
              <a:buSzPct val="80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1B587C"/>
              </a:buClr>
              <a:buChar char="o"/>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9pPr>
          </a:lstStyle>
          <a:p>
            <a:pPr algn="just">
              <a:spcBef>
                <a:spcPct val="0"/>
              </a:spcBef>
              <a:buClrTx/>
              <a:buSzTx/>
              <a:buFont typeface="Franklin Gothic Book" panose="020B0503020102020204" pitchFamily="34" charset="0"/>
              <a:buAutoNum type="arabicPeriod"/>
            </a:pPr>
            <a:r>
              <a:rPr lang="en-GB" altLang="fr-FR" sz="2000" b="1" dirty="0" smtClean="0">
                <a:solidFill>
                  <a:srgbClr val="FF0000"/>
                </a:solidFill>
                <a:latin typeface="Times New Roman" panose="02020603050405020304" pitchFamily="18" charset="0"/>
              </a:rPr>
              <a:t> Le </a:t>
            </a:r>
            <a:r>
              <a:rPr lang="en-GB" altLang="fr-FR" sz="2000" b="1" dirty="0" err="1">
                <a:solidFill>
                  <a:srgbClr val="FF0000"/>
                </a:solidFill>
                <a:latin typeface="Times New Roman" panose="02020603050405020304" pitchFamily="18" charset="0"/>
              </a:rPr>
              <a:t>Directeur</a:t>
            </a:r>
            <a:r>
              <a:rPr lang="en-GB" altLang="fr-FR" sz="2000" b="1" dirty="0">
                <a:solidFill>
                  <a:srgbClr val="FF0000"/>
                </a:solidFill>
                <a:latin typeface="Times New Roman" panose="02020603050405020304" pitchFamily="18" charset="0"/>
              </a:rPr>
              <a:t> /</a:t>
            </a:r>
            <a:r>
              <a:rPr lang="en-GB" altLang="fr-FR" sz="2000" b="1" dirty="0" err="1">
                <a:solidFill>
                  <a:srgbClr val="FF0000"/>
                </a:solidFill>
                <a:latin typeface="Times New Roman" panose="02020603050405020304" pitchFamily="18" charset="0"/>
              </a:rPr>
              <a:t>Directrice</a:t>
            </a:r>
            <a:r>
              <a:rPr lang="en-GB" altLang="fr-FR" sz="2000" b="1" dirty="0">
                <a:solidFill>
                  <a:srgbClr val="FF0000"/>
                </a:solidFill>
                <a:latin typeface="Times New Roman" panose="02020603050405020304" pitchFamily="18" charset="0"/>
              </a:rPr>
              <a:t> </a:t>
            </a:r>
            <a:r>
              <a:rPr lang="en-GB" altLang="fr-FR" sz="2000" b="1" dirty="0" err="1">
                <a:solidFill>
                  <a:srgbClr val="FF0000"/>
                </a:solidFill>
                <a:latin typeface="Times New Roman" panose="02020603050405020304" pitchFamily="18" charset="0"/>
              </a:rPr>
              <a:t>général</a:t>
            </a:r>
            <a:r>
              <a:rPr lang="en-GB" altLang="fr-FR" sz="2000" b="1" dirty="0">
                <a:solidFill>
                  <a:srgbClr val="FF0000"/>
                </a:solidFill>
                <a:latin typeface="Times New Roman" panose="02020603050405020304" pitchFamily="18" charset="0"/>
              </a:rPr>
              <a:t> (e)</a:t>
            </a:r>
            <a:endParaRPr lang="fr-FR" altLang="fr-FR" sz="1800" b="1" dirty="0">
              <a:solidFill>
                <a:srgbClr val="FF0000"/>
              </a:solidFill>
              <a:latin typeface="Cambria" panose="02040503050406030204" pitchFamily="18" charset="0"/>
            </a:endParaRPr>
          </a:p>
          <a:p>
            <a:pPr algn="just">
              <a:lnSpc>
                <a:spcPct val="107000"/>
              </a:lnSpc>
              <a:spcBef>
                <a:spcPct val="0"/>
              </a:spcBef>
              <a:buClrTx/>
              <a:buSzTx/>
              <a:buFontTx/>
              <a:buNone/>
            </a:pPr>
            <a:r>
              <a:rPr lang="fr-FR" altLang="fr-FR" sz="1800" b="1" dirty="0">
                <a:latin typeface="Times New Roman" panose="02020603050405020304" pitchFamily="18" charset="0"/>
              </a:rPr>
              <a:t>Il a pour mission d’exploiter et de rentabiliser la plateforme Innovation Artisanat, dans le cadre de la politique de développement qui est définie par le Comité de direction et par rapport à la vision du projet de mise en </a:t>
            </a:r>
            <a:r>
              <a:rPr lang="fr-FR" altLang="fr-FR" sz="1800" b="1" dirty="0" err="1">
                <a:latin typeface="Times New Roman" panose="02020603050405020304" pitchFamily="18" charset="0"/>
              </a:rPr>
              <a:t>oeuvre</a:t>
            </a:r>
            <a:r>
              <a:rPr lang="fr-FR" altLang="fr-FR" sz="1800" b="1" dirty="0">
                <a:latin typeface="Times New Roman" panose="02020603050405020304" pitchFamily="18" charset="0"/>
              </a:rPr>
              <a:t> de la plateforme telle que retenue.</a:t>
            </a:r>
            <a:endParaRPr lang="fr-FR" altLang="fr-FR" sz="1800" b="1" i="1" dirty="0">
              <a:latin typeface="Times New Roman" panose="02020603050405020304" pitchFamily="18" charset="0"/>
            </a:endParaRPr>
          </a:p>
          <a:p>
            <a:pPr algn="just">
              <a:lnSpc>
                <a:spcPct val="107000"/>
              </a:lnSpc>
              <a:spcBef>
                <a:spcPct val="0"/>
              </a:spcBef>
              <a:buClrTx/>
              <a:buSzTx/>
              <a:buFontTx/>
              <a:buNone/>
            </a:pPr>
            <a:r>
              <a:rPr lang="fr-FR" altLang="fr-FR" sz="1800" b="1" i="1" dirty="0">
                <a:latin typeface="Times New Roman" panose="02020603050405020304" pitchFamily="18" charset="0"/>
              </a:rPr>
              <a:t>Indicateurs de performance</a:t>
            </a:r>
            <a:endParaRPr lang="fr-FR" altLang="fr-FR" sz="1800" b="1" dirty="0">
              <a:latin typeface="Cambria" panose="02040503050406030204" pitchFamily="18" charset="0"/>
            </a:endParaRPr>
          </a:p>
          <a:p>
            <a:pPr algn="just">
              <a:spcBef>
                <a:spcPct val="0"/>
              </a:spcBef>
              <a:buClrTx/>
              <a:buSzTx/>
              <a:buFont typeface="Symbol" panose="05050102010706020507" pitchFamily="18" charset="2"/>
              <a:buChar char=""/>
            </a:pPr>
            <a:r>
              <a:rPr lang="en-GB" altLang="fr-FR" sz="1800" b="1" dirty="0" err="1">
                <a:latin typeface="Times New Roman" panose="02020603050405020304" pitchFamily="18" charset="0"/>
              </a:rPr>
              <a:t>Réalisation</a:t>
            </a:r>
            <a:r>
              <a:rPr lang="en-GB" altLang="fr-FR" sz="1800" b="1" dirty="0">
                <a:latin typeface="Times New Roman" panose="02020603050405020304" pitchFamily="18" charset="0"/>
              </a:rPr>
              <a:t> des </a:t>
            </a:r>
            <a:r>
              <a:rPr lang="en-GB" altLang="fr-FR" sz="1800" b="1" dirty="0" err="1">
                <a:latin typeface="Times New Roman" panose="02020603050405020304" pitchFamily="18" charset="0"/>
              </a:rPr>
              <a:t>objectifs</a:t>
            </a:r>
            <a:r>
              <a:rPr lang="en-GB" altLang="fr-FR" sz="1800" b="1" dirty="0">
                <a:latin typeface="Times New Roman" panose="02020603050405020304" pitchFamily="18" charset="0"/>
              </a:rPr>
              <a:t> de </a:t>
            </a:r>
            <a:r>
              <a:rPr lang="en-GB" altLang="fr-FR" sz="1800" b="1" dirty="0" err="1">
                <a:latin typeface="Times New Roman" panose="02020603050405020304" pitchFamily="18" charset="0"/>
              </a:rPr>
              <a:t>rentabilité</a:t>
            </a:r>
            <a:r>
              <a:rPr lang="en-GB" altLang="fr-FR" sz="1800" b="1" dirty="0">
                <a:latin typeface="Times New Roman" panose="02020603050405020304" pitchFamily="18" charset="0"/>
              </a:rPr>
              <a:t> </a:t>
            </a:r>
            <a:r>
              <a:rPr lang="en-GB" altLang="fr-FR" sz="1800" b="1" dirty="0" err="1">
                <a:latin typeface="Times New Roman" panose="02020603050405020304" pitchFamily="18" charset="0"/>
              </a:rPr>
              <a:t>sociale</a:t>
            </a:r>
            <a:r>
              <a:rPr lang="en-GB" altLang="fr-FR" sz="1800" b="1" dirty="0">
                <a:latin typeface="Times New Roman" panose="02020603050405020304" pitchFamily="18" charset="0"/>
              </a:rPr>
              <a:t>, </a:t>
            </a:r>
            <a:r>
              <a:rPr lang="en-GB" altLang="fr-FR" sz="1800" b="1" dirty="0" err="1">
                <a:latin typeface="Times New Roman" panose="02020603050405020304" pitchFamily="18" charset="0"/>
              </a:rPr>
              <a:t>économique</a:t>
            </a:r>
            <a:r>
              <a:rPr lang="en-GB" altLang="fr-FR" sz="1800" b="1" dirty="0">
                <a:latin typeface="Times New Roman" panose="02020603050405020304" pitchFamily="18" charset="0"/>
              </a:rPr>
              <a:t> et </a:t>
            </a:r>
            <a:r>
              <a:rPr lang="en-GB" altLang="fr-FR" sz="1800" b="1" dirty="0" err="1">
                <a:latin typeface="Times New Roman" panose="02020603050405020304" pitchFamily="18" charset="0"/>
              </a:rPr>
              <a:t>financière</a:t>
            </a:r>
            <a:r>
              <a:rPr lang="en-GB" altLang="fr-FR" sz="1800" b="1" dirty="0">
                <a:latin typeface="Times New Roman" panose="02020603050405020304" pitchFamily="18" charset="0"/>
              </a:rPr>
              <a:t> de la </a:t>
            </a:r>
            <a:r>
              <a:rPr lang="en-GB" altLang="fr-FR" sz="1800" b="1" dirty="0" err="1" smtClean="0">
                <a:latin typeface="Times New Roman" panose="02020603050405020304" pitchFamily="18" charset="0"/>
              </a:rPr>
              <a:t>plateforme</a:t>
            </a:r>
            <a:endParaRPr lang="fr-FR" altLang="fr-FR" sz="1800" b="1" dirty="0">
              <a:latin typeface="Cambria" panose="02040503050406030204" pitchFamily="18" charset="0"/>
            </a:endParaRPr>
          </a:p>
          <a:p>
            <a:pPr algn="just">
              <a:spcBef>
                <a:spcPct val="0"/>
              </a:spcBef>
              <a:buClrTx/>
              <a:buSzTx/>
              <a:buFontTx/>
              <a:buNone/>
            </a:pPr>
            <a:r>
              <a:rPr lang="en-GB" altLang="fr-FR" sz="2000" b="1" dirty="0">
                <a:solidFill>
                  <a:srgbClr val="FF0000"/>
                </a:solidFill>
                <a:latin typeface="Times New Roman" panose="02020603050405020304" pitchFamily="18" charset="0"/>
              </a:rPr>
              <a:t>2. Assistant (e) administrative</a:t>
            </a:r>
            <a:endParaRPr lang="fr-FR" altLang="fr-FR" sz="1800" b="1" dirty="0">
              <a:solidFill>
                <a:srgbClr val="FF0000"/>
              </a:solidFill>
              <a:latin typeface="Cambria" panose="02040503050406030204" pitchFamily="18" charset="0"/>
            </a:endParaRPr>
          </a:p>
          <a:p>
            <a:pPr algn="just">
              <a:lnSpc>
                <a:spcPct val="107000"/>
              </a:lnSpc>
              <a:spcBef>
                <a:spcPct val="0"/>
              </a:spcBef>
              <a:buClrTx/>
              <a:buSzTx/>
              <a:buFontTx/>
              <a:buNone/>
            </a:pPr>
            <a:r>
              <a:rPr lang="fr-FR" altLang="fr-FR" sz="1800" b="1" dirty="0">
                <a:latin typeface="Times New Roman" panose="02020603050405020304" pitchFamily="18" charset="0"/>
              </a:rPr>
              <a:t>Sous l’autorité de la direction générale </a:t>
            </a:r>
            <a:r>
              <a:rPr lang="fr-FR" altLang="fr-FR" sz="1800" b="1" dirty="0" err="1">
                <a:latin typeface="Times New Roman" panose="02020603050405020304" pitchFamily="18" charset="0"/>
              </a:rPr>
              <a:t>générale</a:t>
            </a:r>
            <a:r>
              <a:rPr lang="fr-FR" altLang="fr-FR" sz="1800" b="1" dirty="0">
                <a:latin typeface="Times New Roman" panose="02020603050405020304" pitchFamily="18" charset="0"/>
              </a:rPr>
              <a:t>, l’Assistant(e) administrative veille  au bon fonctionnement de la Direction et à la réalisation de tâches administratives courantes</a:t>
            </a:r>
            <a:r>
              <a:rPr lang="fr-FR" altLang="fr-FR" sz="1800" b="1" dirty="0" smtClean="0">
                <a:latin typeface="Times New Roman" panose="02020603050405020304" pitchFamily="18" charset="0"/>
              </a:rPr>
              <a:t>,</a:t>
            </a:r>
            <a:endParaRPr lang="fr-FR" altLang="fr-FR" sz="1800" b="1" dirty="0">
              <a:latin typeface="Cambria" panose="02040503050406030204" pitchFamily="18" charset="0"/>
            </a:endParaRPr>
          </a:p>
          <a:p>
            <a:pPr algn="just">
              <a:spcBef>
                <a:spcPct val="0"/>
              </a:spcBef>
              <a:buClrTx/>
              <a:buSzTx/>
              <a:buFontTx/>
              <a:buNone/>
            </a:pPr>
            <a:r>
              <a:rPr lang="en-GB" altLang="fr-FR" sz="2000" b="1" dirty="0">
                <a:solidFill>
                  <a:srgbClr val="FF0000"/>
                </a:solidFill>
                <a:latin typeface="Times New Roman" panose="02020603050405020304" pitchFamily="18" charset="0"/>
              </a:rPr>
              <a:t>3. </a:t>
            </a:r>
            <a:r>
              <a:rPr lang="en-GB" altLang="fr-FR" sz="2000" b="1" dirty="0" err="1">
                <a:solidFill>
                  <a:srgbClr val="FF0000"/>
                </a:solidFill>
                <a:latin typeface="Times New Roman" panose="02020603050405020304" pitchFamily="18" charset="0"/>
              </a:rPr>
              <a:t>Responsable</a:t>
            </a:r>
            <a:r>
              <a:rPr lang="en-GB" altLang="fr-FR" sz="2000" b="1" dirty="0">
                <a:solidFill>
                  <a:srgbClr val="FF0000"/>
                </a:solidFill>
                <a:latin typeface="Times New Roman" panose="02020603050405020304" pitchFamily="18" charset="0"/>
              </a:rPr>
              <a:t> </a:t>
            </a:r>
            <a:r>
              <a:rPr lang="en-GB" altLang="fr-FR" sz="2000" b="1" dirty="0" err="1">
                <a:solidFill>
                  <a:srgbClr val="FF0000"/>
                </a:solidFill>
                <a:latin typeface="Times New Roman" panose="02020603050405020304" pitchFamily="18" charset="0"/>
              </a:rPr>
              <a:t>Accueil</a:t>
            </a:r>
            <a:r>
              <a:rPr lang="en-GB" altLang="fr-FR" sz="2000" b="1" dirty="0">
                <a:solidFill>
                  <a:srgbClr val="FF0000"/>
                </a:solidFill>
                <a:latin typeface="Times New Roman" panose="02020603050405020304" pitchFamily="18" charset="0"/>
              </a:rPr>
              <a:t> et relations </a:t>
            </a:r>
            <a:r>
              <a:rPr lang="en-GB" altLang="fr-FR" sz="2000" b="1" dirty="0" err="1">
                <a:solidFill>
                  <a:srgbClr val="FF0000"/>
                </a:solidFill>
                <a:latin typeface="Times New Roman" panose="02020603050405020304" pitchFamily="18" charset="0"/>
              </a:rPr>
              <a:t>publiques</a:t>
            </a:r>
            <a:endParaRPr lang="fr-FR" altLang="fr-FR" sz="1800" b="1" dirty="0">
              <a:solidFill>
                <a:srgbClr val="FF0000"/>
              </a:solidFill>
              <a:latin typeface="Cambria" panose="02040503050406030204" pitchFamily="18" charset="0"/>
            </a:endParaRPr>
          </a:p>
          <a:p>
            <a:pPr algn="just">
              <a:lnSpc>
                <a:spcPct val="115000"/>
              </a:lnSpc>
              <a:spcBef>
                <a:spcPct val="0"/>
              </a:spcBef>
              <a:buClrTx/>
              <a:buSzTx/>
              <a:buFontTx/>
              <a:buNone/>
            </a:pPr>
            <a:r>
              <a:rPr lang="fr-FR" altLang="fr-FR" sz="1800" b="1" dirty="0">
                <a:latin typeface="Times New Roman" panose="02020603050405020304" pitchFamily="18" charset="0"/>
              </a:rPr>
              <a:t>Sa principale mission est l’accueil, l’information et orientation de la clientèle en groupe et individuelle en veillant au bien être des clients.</a:t>
            </a:r>
            <a:endParaRPr lang="fr-FR" altLang="fr-FR" sz="1800" b="1" dirty="0">
              <a:latin typeface="Cambria" panose="02040503050406030204" pitchFamily="18" charset="0"/>
            </a:endParaRPr>
          </a:p>
          <a:p>
            <a:pPr algn="just">
              <a:lnSpc>
                <a:spcPct val="115000"/>
              </a:lnSpc>
              <a:spcBef>
                <a:spcPct val="0"/>
              </a:spcBef>
              <a:buClrTx/>
              <a:buSzTx/>
              <a:buFontTx/>
              <a:buNone/>
            </a:pPr>
            <a:r>
              <a:rPr lang="fr-FR" altLang="fr-FR" sz="1800" b="1" dirty="0">
                <a:latin typeface="Times New Roman" panose="02020603050405020304" pitchFamily="18" charset="0"/>
              </a:rPr>
              <a:t> </a:t>
            </a:r>
            <a:endParaRPr lang="fr-FR" altLang="fr-FR" sz="1800" b="1" dirty="0">
              <a:latin typeface="Cambria" panose="02040503050406030204" pitchFamily="18" charset="0"/>
            </a:endParaRPr>
          </a:p>
        </p:txBody>
      </p:sp>
    </p:spTree>
    <p:extLst>
      <p:ext uri="{BB962C8B-B14F-4D97-AF65-F5344CB8AC3E}">
        <p14:creationId xmlns:p14="http://schemas.microsoft.com/office/powerpoint/2010/main" val="21575295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131001" y="1421749"/>
            <a:ext cx="10343823" cy="4111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F6C0AA"/>
              </a:buClr>
              <a:buSzPct val="85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1B587C"/>
              </a:buClr>
              <a:buSzPct val="80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1B587C"/>
              </a:buClr>
              <a:buChar char="o"/>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9pPr>
          </a:lstStyle>
          <a:p>
            <a:pPr algn="just">
              <a:spcBef>
                <a:spcPct val="0"/>
              </a:spcBef>
              <a:buClrTx/>
              <a:buSzTx/>
              <a:buFontTx/>
              <a:buNone/>
            </a:pPr>
            <a:r>
              <a:rPr lang="en-GB" altLang="fr-FR" sz="2000" b="1" dirty="0">
                <a:solidFill>
                  <a:srgbClr val="FF0000"/>
                </a:solidFill>
                <a:latin typeface="Times New Roman" panose="02020603050405020304" pitchFamily="18" charset="0"/>
              </a:rPr>
              <a:t>4. </a:t>
            </a:r>
            <a:r>
              <a:rPr lang="en-GB" altLang="fr-FR" sz="2000" b="1" dirty="0" err="1">
                <a:solidFill>
                  <a:srgbClr val="FF0000"/>
                </a:solidFill>
                <a:latin typeface="Times New Roman" panose="02020603050405020304" pitchFamily="18" charset="0"/>
              </a:rPr>
              <a:t>Responsable</a:t>
            </a:r>
            <a:r>
              <a:rPr lang="en-GB" altLang="fr-FR" sz="2000" b="1" dirty="0">
                <a:solidFill>
                  <a:srgbClr val="FF0000"/>
                </a:solidFill>
                <a:latin typeface="Times New Roman" panose="02020603050405020304" pitchFamily="18" charset="0"/>
              </a:rPr>
              <a:t> Marketing et Promotion</a:t>
            </a:r>
            <a:endParaRPr lang="fr-FR" altLang="fr-FR" sz="2000" b="1" dirty="0">
              <a:solidFill>
                <a:srgbClr val="FF0000"/>
              </a:solidFill>
              <a:latin typeface="Times New Roman" panose="02020603050405020304" pitchFamily="18" charset="0"/>
            </a:endParaRPr>
          </a:p>
          <a:p>
            <a:pPr algn="just">
              <a:lnSpc>
                <a:spcPct val="115000"/>
              </a:lnSpc>
              <a:spcBef>
                <a:spcPct val="0"/>
              </a:spcBef>
              <a:buClrTx/>
              <a:buSzTx/>
              <a:buFontTx/>
              <a:buNone/>
            </a:pPr>
            <a:r>
              <a:rPr lang="fr-FR" altLang="fr-FR" sz="1800" b="1" dirty="0">
                <a:latin typeface="Times New Roman" panose="02020603050405020304" pitchFamily="18" charset="0"/>
              </a:rPr>
              <a:t>Sa mission est d’assurer la commercialisation et promotion de la plateforme Innovation auprès d’une clientèle de groupes ou individuelle, au plan national et international.</a:t>
            </a:r>
          </a:p>
          <a:p>
            <a:pPr algn="just">
              <a:lnSpc>
                <a:spcPct val="107000"/>
              </a:lnSpc>
              <a:spcBef>
                <a:spcPct val="0"/>
              </a:spcBef>
              <a:buClrTx/>
              <a:buSzTx/>
              <a:buFontTx/>
              <a:buNone/>
            </a:pPr>
            <a:endParaRPr lang="fr-FR" altLang="fr-FR" sz="1800" b="1" dirty="0">
              <a:latin typeface="Cambria" panose="02040503050406030204" pitchFamily="18" charset="0"/>
            </a:endParaRPr>
          </a:p>
          <a:p>
            <a:pPr algn="just">
              <a:spcBef>
                <a:spcPct val="0"/>
              </a:spcBef>
              <a:buClrTx/>
              <a:buSzTx/>
              <a:buFontTx/>
              <a:buNone/>
            </a:pPr>
            <a:r>
              <a:rPr lang="fr-FR" altLang="fr-FR" sz="2000" b="1" dirty="0">
                <a:solidFill>
                  <a:srgbClr val="FF0000"/>
                </a:solidFill>
                <a:latin typeface="Times New Roman" panose="02020603050405020304" pitchFamily="18" charset="0"/>
              </a:rPr>
              <a:t>5. Responsable Accompagnement et Conseil aux artisans et femmes </a:t>
            </a:r>
            <a:r>
              <a:rPr lang="fr-FR" altLang="fr-FR" sz="2000" b="1" dirty="0" smtClean="0">
                <a:solidFill>
                  <a:srgbClr val="FF0000"/>
                </a:solidFill>
                <a:latin typeface="Times New Roman" panose="02020603050405020304" pitchFamily="18" charset="0"/>
              </a:rPr>
              <a:t>artisanes</a:t>
            </a:r>
            <a:endParaRPr lang="fr-FR" altLang="fr-FR" sz="1800" b="1" dirty="0">
              <a:latin typeface="Cambria" panose="02040503050406030204" pitchFamily="18" charset="0"/>
            </a:endParaRPr>
          </a:p>
          <a:p>
            <a:pPr>
              <a:lnSpc>
                <a:spcPct val="115000"/>
              </a:lnSpc>
              <a:spcBef>
                <a:spcPct val="0"/>
              </a:spcBef>
              <a:buClrTx/>
              <a:buSzTx/>
              <a:buFontTx/>
              <a:buNone/>
            </a:pPr>
            <a:r>
              <a:rPr lang="fr-FR" altLang="fr-FR" sz="1800" b="1" dirty="0">
                <a:latin typeface="Times New Roman" panose="02020603050405020304" pitchFamily="18" charset="0"/>
              </a:rPr>
              <a:t>Sa mission est de programmer des formations multiples au profit des femmes artisanes pour le développement de leur leadership et leur organisation en un groupement, pour leur devenir en une force productive.</a:t>
            </a:r>
            <a:endParaRPr lang="fr-FR" altLang="fr-FR" sz="1800" b="1" dirty="0">
              <a:latin typeface="Cambria" panose="02040503050406030204" pitchFamily="18" charset="0"/>
            </a:endParaRPr>
          </a:p>
          <a:p>
            <a:pPr algn="just">
              <a:lnSpc>
                <a:spcPct val="107000"/>
              </a:lnSpc>
              <a:spcBef>
                <a:spcPct val="0"/>
              </a:spcBef>
              <a:buClrTx/>
              <a:buSzTx/>
              <a:buFontTx/>
              <a:buNone/>
            </a:pPr>
            <a:r>
              <a:rPr lang="fr-FR" altLang="fr-FR" sz="2000" b="1" dirty="0">
                <a:latin typeface="Times New Roman" panose="02020603050405020304" pitchFamily="18" charset="0"/>
              </a:rPr>
              <a:t> </a:t>
            </a:r>
            <a:endParaRPr lang="fr-FR" altLang="fr-FR" sz="1800" b="1" dirty="0">
              <a:latin typeface="Cambria" panose="02040503050406030204" pitchFamily="18" charset="0"/>
            </a:endParaRPr>
          </a:p>
          <a:p>
            <a:pPr>
              <a:lnSpc>
                <a:spcPct val="107000"/>
              </a:lnSpc>
              <a:spcBef>
                <a:spcPct val="0"/>
              </a:spcBef>
              <a:buClrTx/>
              <a:buSzTx/>
              <a:buFontTx/>
              <a:buNone/>
            </a:pPr>
            <a:r>
              <a:rPr lang="fr-FR" altLang="fr-FR" sz="1800" b="1" dirty="0">
                <a:latin typeface="Times New Roman" panose="02020603050405020304" pitchFamily="18" charset="0"/>
              </a:rPr>
              <a:t>Enfin, en qui concerne le processus et manuelles des procédures de gestion, ils seront élaborés dans le cadre du </a:t>
            </a:r>
            <a:r>
              <a:rPr lang="en-GB" altLang="fr-FR" sz="1800" b="1" dirty="0">
                <a:latin typeface="Times New Roman" panose="02020603050405020304" pitchFamily="18" charset="0"/>
              </a:rPr>
              <a:t>plan de travail </a:t>
            </a:r>
            <a:r>
              <a:rPr lang="en-GB" altLang="fr-FR" sz="1800" b="1" dirty="0" err="1">
                <a:latin typeface="Times New Roman" panose="02020603050405020304" pitchFamily="18" charset="0"/>
              </a:rPr>
              <a:t>suggéré</a:t>
            </a:r>
            <a:r>
              <a:rPr lang="en-GB" altLang="fr-FR" sz="1800" b="1" dirty="0">
                <a:latin typeface="Times New Roman" panose="02020603050405020304" pitchFamily="18" charset="0"/>
              </a:rPr>
              <a:t> pour </a:t>
            </a:r>
            <a:r>
              <a:rPr lang="en-GB" altLang="fr-FR" sz="1800" b="1" dirty="0" err="1">
                <a:latin typeface="Times New Roman" panose="02020603050405020304" pitchFamily="18" charset="0"/>
              </a:rPr>
              <a:t>l'établissement</a:t>
            </a:r>
            <a:r>
              <a:rPr lang="en-GB" altLang="fr-FR" sz="1800" b="1" dirty="0">
                <a:latin typeface="Times New Roman" panose="02020603050405020304" pitchFamily="18" charset="0"/>
              </a:rPr>
              <a:t> des </a:t>
            </a:r>
            <a:r>
              <a:rPr lang="en-GB" altLang="fr-FR" sz="1800" b="1" dirty="0" err="1">
                <a:latin typeface="Times New Roman" panose="02020603050405020304" pitchFamily="18" charset="0"/>
              </a:rPr>
              <a:t>plateformes</a:t>
            </a:r>
            <a:r>
              <a:rPr lang="en-GB" altLang="fr-FR" sz="1800" b="1" dirty="0">
                <a:latin typeface="Times New Roman" panose="02020603050405020304" pitchFamily="18" charset="0"/>
              </a:rPr>
              <a:t> et des </a:t>
            </a:r>
            <a:r>
              <a:rPr lang="en-GB" altLang="fr-FR" sz="1800" b="1" dirty="0" err="1">
                <a:latin typeface="Times New Roman" panose="02020603050405020304" pitchFamily="18" charset="0"/>
              </a:rPr>
              <a:t>termes</a:t>
            </a:r>
            <a:r>
              <a:rPr lang="en-GB" altLang="fr-FR" sz="1800" b="1" dirty="0">
                <a:latin typeface="Times New Roman" panose="02020603050405020304" pitchFamily="18" charset="0"/>
              </a:rPr>
              <a:t> de </a:t>
            </a:r>
            <a:r>
              <a:rPr lang="en-GB" altLang="fr-FR" sz="1800" b="1" dirty="0" err="1">
                <a:latin typeface="Times New Roman" panose="02020603050405020304" pitchFamily="18" charset="0"/>
              </a:rPr>
              <a:t>référence</a:t>
            </a:r>
            <a:r>
              <a:rPr lang="en-GB" altLang="fr-FR" sz="1800" b="1" dirty="0">
                <a:latin typeface="Times New Roman" panose="02020603050405020304" pitchFamily="18" charset="0"/>
              </a:rPr>
              <a:t> (rapport 4).</a:t>
            </a:r>
            <a:endParaRPr lang="fr-FR" altLang="fr-FR" sz="1800" b="1" dirty="0">
              <a:latin typeface="Cambria" panose="02040503050406030204" pitchFamily="18" charset="0"/>
            </a:endParaRPr>
          </a:p>
          <a:p>
            <a:pPr>
              <a:lnSpc>
                <a:spcPct val="107000"/>
              </a:lnSpc>
              <a:spcBef>
                <a:spcPct val="0"/>
              </a:spcBef>
              <a:buClrTx/>
              <a:buSzTx/>
              <a:buFontTx/>
              <a:buNone/>
            </a:pPr>
            <a:r>
              <a:rPr lang="en-GB" altLang="fr-FR" sz="1800" b="1" dirty="0">
                <a:latin typeface="Times New Roman" panose="02020603050405020304" pitchFamily="18" charset="0"/>
              </a:rPr>
              <a:t> </a:t>
            </a:r>
            <a:endParaRPr lang="fr-FR" altLang="fr-FR" sz="1800" b="1" dirty="0">
              <a:latin typeface="Cambria" panose="02040503050406030204" pitchFamily="18" charset="0"/>
            </a:endParaRPr>
          </a:p>
        </p:txBody>
      </p:sp>
    </p:spTree>
    <p:extLst>
      <p:ext uri="{BB962C8B-B14F-4D97-AF65-F5344CB8AC3E}">
        <p14:creationId xmlns:p14="http://schemas.microsoft.com/office/powerpoint/2010/main" val="927850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2024" y="2951924"/>
            <a:ext cx="4823011" cy="2003625"/>
          </a:xfrm>
          <a:prstGeom prst="rect">
            <a:avLst/>
          </a:prstGeom>
        </p:spPr>
        <p:txBody>
          <a:bodyPr wrap="square">
            <a:spAutoFit/>
          </a:bodyPr>
          <a:lstStyle/>
          <a:p>
            <a:pPr>
              <a:lnSpc>
                <a:spcPct val="115000"/>
              </a:lnSpc>
              <a:spcBef>
                <a:spcPct val="0"/>
              </a:spcBef>
              <a:buClrTx/>
              <a:buSzTx/>
              <a:buFontTx/>
              <a:buNone/>
            </a:pPr>
            <a:r>
              <a:rPr lang="fr-FR" altLang="fr-FR" b="1" dirty="0">
                <a:latin typeface="Times New Roman" panose="02020603050405020304" pitchFamily="18" charset="0"/>
              </a:rPr>
              <a:t>L’AREP et ses principaux partenaires institutionnels délèguent  la gestion des 5 plateformes Innovation Artisanat à un groupement de coopératives des artisans et femmes artisanes selon l’organigramme </a:t>
            </a:r>
            <a:r>
              <a:rPr lang="fr-FR" altLang="fr-FR" b="1" dirty="0" smtClean="0">
                <a:latin typeface="Times New Roman" panose="02020603050405020304" pitchFamily="18" charset="0"/>
              </a:rPr>
              <a:t>ci-contre</a:t>
            </a:r>
            <a:r>
              <a:rPr lang="fr-FR" altLang="fr-FR" b="1" dirty="0">
                <a:latin typeface="Times New Roman" panose="02020603050405020304" pitchFamily="18" charset="0"/>
              </a:rPr>
              <a:t> :</a:t>
            </a:r>
            <a:endParaRPr lang="fr-FR" altLang="fr-FR" b="1" dirty="0">
              <a:latin typeface="Cambria" panose="02040503050406030204" pitchFamily="18" charset="0"/>
            </a:endParaRPr>
          </a:p>
        </p:txBody>
      </p:sp>
      <p:sp>
        <p:nvSpPr>
          <p:cNvPr id="6" name="Rectangle 2"/>
          <p:cNvSpPr>
            <a:spLocks noChangeArrowheads="1"/>
          </p:cNvSpPr>
          <p:nvPr/>
        </p:nvSpPr>
        <p:spPr bwMode="auto">
          <a:xfrm>
            <a:off x="3311770" y="494740"/>
            <a:ext cx="8866095" cy="104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75"/>
              </a:spcBef>
              <a:buClr>
                <a:schemeClr val="accent1"/>
              </a:buClr>
              <a:buSzPct val="85000"/>
              <a:buFont typeface="Wingdings 2" panose="05020102010507070707" pitchFamily="18" charset="2"/>
              <a:buChar char=""/>
              <a:tabLst>
                <a:tab pos="1349375" algn="l"/>
                <a:tab pos="2413000" algn="l"/>
              </a:tabLst>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tabLst>
                <a:tab pos="1349375" algn="l"/>
                <a:tab pos="2413000" algn="l"/>
              </a:tabLst>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F6C0AA"/>
              </a:buClr>
              <a:buSzPct val="85000"/>
              <a:buFont typeface="Wingdings 2" panose="05020102010507070707" pitchFamily="18" charset="2"/>
              <a:buChar char=""/>
              <a:tabLst>
                <a:tab pos="1349375" algn="l"/>
                <a:tab pos="2413000" algn="l"/>
              </a:tabLst>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1B587C"/>
              </a:buClr>
              <a:buSzPct val="80000"/>
              <a:buFont typeface="Wingdings 2" panose="05020102010507070707" pitchFamily="18" charset="2"/>
              <a:buChar char=""/>
              <a:tabLst>
                <a:tab pos="1349375" algn="l"/>
                <a:tab pos="2413000" algn="l"/>
              </a:tabLst>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1B587C"/>
              </a:buClr>
              <a:buChar char="o"/>
              <a:tabLst>
                <a:tab pos="1349375" algn="l"/>
                <a:tab pos="2413000" algn="l"/>
              </a:tabLst>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1B587C"/>
              </a:buClr>
              <a:buChar char="o"/>
              <a:tabLst>
                <a:tab pos="1349375" algn="l"/>
                <a:tab pos="2413000" algn="l"/>
              </a:tabLst>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1B587C"/>
              </a:buClr>
              <a:buChar char="o"/>
              <a:tabLst>
                <a:tab pos="1349375" algn="l"/>
                <a:tab pos="2413000" algn="l"/>
              </a:tabLst>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1B587C"/>
              </a:buClr>
              <a:buChar char="o"/>
              <a:tabLst>
                <a:tab pos="1349375" algn="l"/>
                <a:tab pos="2413000" algn="l"/>
              </a:tabLst>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1B587C"/>
              </a:buClr>
              <a:buChar char="o"/>
              <a:tabLst>
                <a:tab pos="1349375" algn="l"/>
                <a:tab pos="2413000" algn="l"/>
              </a:tabLst>
              <a:defRPr sz="2000">
                <a:solidFill>
                  <a:schemeClr val="tx1"/>
                </a:solidFill>
                <a:latin typeface="Perpetua" panose="02020502060401020303" pitchFamily="18" charset="0"/>
                <a:ea typeface="MS PGothic" panose="020B0600070205080204" pitchFamily="34" charset="-128"/>
              </a:defRPr>
            </a:lvl9pPr>
          </a:lstStyle>
          <a:p>
            <a:pPr>
              <a:lnSpc>
                <a:spcPct val="107000"/>
              </a:lnSpc>
              <a:spcBef>
                <a:spcPct val="0"/>
              </a:spcBef>
              <a:buClrTx/>
              <a:buSzTx/>
              <a:buFontTx/>
              <a:buNone/>
            </a:pPr>
            <a:r>
              <a:rPr lang="fr-FR" altLang="fr-FR" sz="2000" b="1" dirty="0">
                <a:solidFill>
                  <a:srgbClr val="C00000"/>
                </a:solidFill>
                <a:latin typeface="Times New Roman" panose="02020603050405020304" pitchFamily="18" charset="0"/>
              </a:rPr>
              <a:t>4.2  Deuxième scénario du mode d’organisation et de gestion des trois Plateformes Innovation Artisanat</a:t>
            </a:r>
            <a:endParaRPr lang="fr-FR" altLang="fr-FR" sz="1800" b="1" dirty="0">
              <a:solidFill>
                <a:srgbClr val="C00000"/>
              </a:solidFill>
              <a:latin typeface="Cambria" panose="02040503050406030204" pitchFamily="18" charset="0"/>
            </a:endParaRPr>
          </a:p>
          <a:p>
            <a:pPr>
              <a:lnSpc>
                <a:spcPct val="107000"/>
              </a:lnSpc>
              <a:spcBef>
                <a:spcPct val="0"/>
              </a:spcBef>
              <a:buClrTx/>
              <a:buSzTx/>
              <a:buFontTx/>
              <a:buNone/>
            </a:pPr>
            <a:r>
              <a:rPr lang="en-GB" altLang="fr-FR" sz="1800" b="1" dirty="0">
                <a:latin typeface="Times New Roman" panose="02020603050405020304" pitchFamily="18" charset="0"/>
              </a:rPr>
              <a:t> </a:t>
            </a:r>
            <a:endParaRPr lang="fr-FR" altLang="fr-FR" sz="1800" b="1" dirty="0">
              <a:latin typeface="Cambria" panose="02040503050406030204" pitchFamily="18" charset="0"/>
            </a:endParaRPr>
          </a:p>
        </p:txBody>
      </p:sp>
      <p:grpSp>
        <p:nvGrpSpPr>
          <p:cNvPr id="7" name="Groupe 6"/>
          <p:cNvGrpSpPr/>
          <p:nvPr/>
        </p:nvGrpSpPr>
        <p:grpSpPr>
          <a:xfrm>
            <a:off x="5002305" y="1299881"/>
            <a:ext cx="6801630" cy="4742331"/>
            <a:chOff x="5002305" y="1299881"/>
            <a:chExt cx="6801630" cy="4742331"/>
          </a:xfrm>
        </p:grpSpPr>
        <p:pic>
          <p:nvPicPr>
            <p:cNvPr id="2" name="Image 1"/>
            <p:cNvPicPr>
              <a:picLocks noChangeAspect="1"/>
            </p:cNvPicPr>
            <p:nvPr/>
          </p:nvPicPr>
          <p:blipFill rotWithShape="1">
            <a:blip r:embed="rId2"/>
            <a:srcRect l="25073" t="27582" r="24412" b="9804"/>
            <a:stretch/>
          </p:blipFill>
          <p:spPr>
            <a:xfrm>
              <a:off x="5002305" y="1299881"/>
              <a:ext cx="6801630" cy="4742331"/>
            </a:xfrm>
            <a:prstGeom prst="rect">
              <a:avLst/>
            </a:prstGeom>
          </p:spPr>
        </p:pic>
        <p:sp>
          <p:nvSpPr>
            <p:cNvPr id="3" name="Rectangle 2"/>
            <p:cNvSpPr/>
            <p:nvPr/>
          </p:nvSpPr>
          <p:spPr>
            <a:xfrm>
              <a:off x="7808259" y="3630706"/>
              <a:ext cx="259976" cy="3230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4929658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73744" y="671463"/>
            <a:ext cx="7039106" cy="461665"/>
          </a:xfrm>
          <a:prstGeom prst="rect">
            <a:avLst/>
          </a:prstGeom>
        </p:spPr>
        <p:txBody>
          <a:bodyPr wrap="none">
            <a:spAutoFit/>
          </a:bodyPr>
          <a:lstStyle/>
          <a:p>
            <a:r>
              <a:rPr lang="fr-FR" altLang="fr-FR" sz="2400" b="1" dirty="0">
                <a:solidFill>
                  <a:srgbClr val="0070C0"/>
                </a:solidFill>
                <a:latin typeface="Times New Roman" panose="02020603050405020304" pitchFamily="18" charset="0"/>
              </a:rPr>
              <a:t>Missions et attributions de la coopérative de gestion </a:t>
            </a:r>
            <a:endParaRPr lang="fr-FR" sz="2400" dirty="0"/>
          </a:p>
        </p:txBody>
      </p:sp>
      <p:sp>
        <p:nvSpPr>
          <p:cNvPr id="4" name="Rectangle 2"/>
          <p:cNvSpPr>
            <a:spLocks noChangeArrowheads="1"/>
          </p:cNvSpPr>
          <p:nvPr/>
        </p:nvSpPr>
        <p:spPr bwMode="auto">
          <a:xfrm>
            <a:off x="833807" y="2363135"/>
            <a:ext cx="10345182" cy="2544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75"/>
              </a:spcBef>
              <a:buClr>
                <a:schemeClr val="accent1"/>
              </a:buClr>
              <a:buSzPct val="85000"/>
              <a:buFont typeface="Wingdings 2" panose="05020102010507070707" pitchFamily="18" charset="2"/>
              <a:buChar char=""/>
              <a:tabLst>
                <a:tab pos="1349375" algn="l"/>
                <a:tab pos="2413000" algn="l"/>
              </a:tabLst>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tabLst>
                <a:tab pos="1349375" algn="l"/>
                <a:tab pos="2413000" algn="l"/>
              </a:tabLst>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F6C0AA"/>
              </a:buClr>
              <a:buSzPct val="85000"/>
              <a:buFont typeface="Wingdings 2" panose="05020102010507070707" pitchFamily="18" charset="2"/>
              <a:buChar char=""/>
              <a:tabLst>
                <a:tab pos="1349375" algn="l"/>
                <a:tab pos="2413000" algn="l"/>
              </a:tabLst>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1B587C"/>
              </a:buClr>
              <a:buSzPct val="80000"/>
              <a:buFont typeface="Wingdings 2" panose="05020102010507070707" pitchFamily="18" charset="2"/>
              <a:buChar char=""/>
              <a:tabLst>
                <a:tab pos="1349375" algn="l"/>
                <a:tab pos="2413000" algn="l"/>
              </a:tabLst>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1B587C"/>
              </a:buClr>
              <a:buChar char="o"/>
              <a:tabLst>
                <a:tab pos="1349375" algn="l"/>
                <a:tab pos="2413000" algn="l"/>
              </a:tabLst>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1B587C"/>
              </a:buClr>
              <a:buChar char="o"/>
              <a:tabLst>
                <a:tab pos="1349375" algn="l"/>
                <a:tab pos="2413000" algn="l"/>
              </a:tabLst>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1B587C"/>
              </a:buClr>
              <a:buChar char="o"/>
              <a:tabLst>
                <a:tab pos="1349375" algn="l"/>
                <a:tab pos="2413000" algn="l"/>
              </a:tabLst>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1B587C"/>
              </a:buClr>
              <a:buChar char="o"/>
              <a:tabLst>
                <a:tab pos="1349375" algn="l"/>
                <a:tab pos="2413000" algn="l"/>
              </a:tabLst>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1B587C"/>
              </a:buClr>
              <a:buChar char="o"/>
              <a:tabLst>
                <a:tab pos="1349375" algn="l"/>
                <a:tab pos="2413000" algn="l"/>
              </a:tabLst>
              <a:defRPr sz="2000">
                <a:solidFill>
                  <a:schemeClr val="tx1"/>
                </a:solidFill>
                <a:latin typeface="Perpetua" panose="02020502060401020303" pitchFamily="18" charset="0"/>
                <a:ea typeface="MS PGothic" panose="020B0600070205080204" pitchFamily="34" charset="-128"/>
              </a:defRPr>
            </a:lvl9pPr>
          </a:lstStyle>
          <a:p>
            <a:pPr>
              <a:lnSpc>
                <a:spcPct val="107000"/>
              </a:lnSpc>
              <a:spcBef>
                <a:spcPct val="0"/>
              </a:spcBef>
              <a:buClrTx/>
              <a:buSzTx/>
              <a:buFontTx/>
              <a:buNone/>
            </a:pPr>
            <a:r>
              <a:rPr lang="fr-FR" altLang="fr-FR" sz="2400" b="1" dirty="0">
                <a:latin typeface="Times New Roman" panose="02020603050405020304" pitchFamily="18" charset="0"/>
              </a:rPr>
              <a:t> </a:t>
            </a:r>
            <a:r>
              <a:rPr lang="fr-FR" altLang="fr-FR" sz="2000" b="1" dirty="0" smtClean="0">
                <a:latin typeface="Times New Roman" panose="02020603050405020304" pitchFamily="18" charset="0"/>
              </a:rPr>
              <a:t>Organiser </a:t>
            </a:r>
            <a:r>
              <a:rPr lang="fr-FR" altLang="fr-FR" sz="2000" b="1" dirty="0">
                <a:latin typeface="Times New Roman" panose="02020603050405020304" pitchFamily="18" charset="0"/>
              </a:rPr>
              <a:t>et gérer une plateforme Innovation Artisanat  </a:t>
            </a:r>
            <a:r>
              <a:rPr lang="fr-FR" altLang="fr-FR" sz="2400" b="1" dirty="0">
                <a:latin typeface="Times New Roman" panose="02020603050405020304" pitchFamily="18" charset="0"/>
              </a:rPr>
              <a:t>dédié  à la valorisation des artisans et femmes artisanes et leurs métiers ;</a:t>
            </a:r>
          </a:p>
          <a:p>
            <a:pPr algn="just">
              <a:spcBef>
                <a:spcPct val="0"/>
              </a:spcBef>
              <a:buClrTx/>
              <a:buSzTx/>
              <a:buFont typeface="Symbol" panose="05050102010706020507" pitchFamily="18" charset="2"/>
              <a:buChar char=""/>
            </a:pPr>
            <a:endParaRPr lang="fr-FR" altLang="fr-FR" sz="2400" b="1" dirty="0">
              <a:latin typeface="Cambria" panose="02040503050406030204" pitchFamily="18" charset="0"/>
            </a:endParaRPr>
          </a:p>
          <a:p>
            <a:pPr algn="just">
              <a:spcBef>
                <a:spcPct val="0"/>
              </a:spcBef>
              <a:buClrTx/>
              <a:buSzTx/>
              <a:buFont typeface="Symbol" panose="05050102010706020507" pitchFamily="18" charset="2"/>
              <a:buChar char=""/>
            </a:pPr>
            <a:r>
              <a:rPr lang="fr-FR" altLang="fr-FR" sz="2000" b="1" dirty="0">
                <a:latin typeface="Times New Roman" panose="02020603050405020304" pitchFamily="18" charset="0"/>
              </a:rPr>
              <a:t>Veiller à l</a:t>
            </a:r>
            <a:r>
              <a:rPr lang="ja-JP" altLang="fr-FR" sz="2000" b="1" dirty="0">
                <a:latin typeface="Times New Roman" panose="02020603050405020304" pitchFamily="18" charset="0"/>
              </a:rPr>
              <a:t>’</a:t>
            </a:r>
            <a:r>
              <a:rPr lang="fr-FR" altLang="ja-JP" sz="2000" b="1" dirty="0">
                <a:latin typeface="Times New Roman" panose="02020603050405020304" pitchFamily="18" charset="0"/>
                <a:cs typeface="Times New Roman" panose="02020603050405020304" pitchFamily="18" charset="0"/>
              </a:rPr>
              <a:t>application des clauses de la convention cadre, et faire son suivi et évaluation ;</a:t>
            </a:r>
          </a:p>
          <a:p>
            <a:pPr algn="just">
              <a:spcBef>
                <a:spcPct val="0"/>
              </a:spcBef>
              <a:buClrTx/>
              <a:buSzTx/>
              <a:buFontTx/>
              <a:buNone/>
            </a:pPr>
            <a:endParaRPr lang="fr-FR" altLang="fr-FR" sz="2400" b="1" dirty="0">
              <a:latin typeface="Cambria" panose="02040503050406030204" pitchFamily="18" charset="0"/>
              <a:cs typeface="Times New Roman" panose="02020603050405020304" pitchFamily="18" charset="0"/>
            </a:endParaRPr>
          </a:p>
          <a:p>
            <a:pPr algn="just">
              <a:spcBef>
                <a:spcPct val="0"/>
              </a:spcBef>
              <a:buClrTx/>
              <a:buSzTx/>
              <a:buFont typeface="Symbol" panose="05050102010706020507" pitchFamily="18" charset="2"/>
              <a:buChar char=""/>
            </a:pPr>
            <a:r>
              <a:rPr lang="fr-FR" altLang="fr-FR" sz="2000" b="1" dirty="0">
                <a:latin typeface="Times New Roman" panose="02020603050405020304" pitchFamily="18" charset="0"/>
                <a:cs typeface="Times New Roman" panose="02020603050405020304" pitchFamily="18" charset="0"/>
              </a:rPr>
              <a:t>Mettre en valeur le patrimoine culturel, l</a:t>
            </a:r>
            <a:r>
              <a:rPr lang="ja-JP" altLang="fr-FR" sz="2000" b="1" dirty="0">
                <a:latin typeface="Times New Roman" panose="02020603050405020304" pitchFamily="18" charset="0"/>
                <a:cs typeface="Times New Roman" panose="02020603050405020304" pitchFamily="18" charset="0"/>
              </a:rPr>
              <a:t>’</a:t>
            </a:r>
            <a:r>
              <a:rPr lang="fr-FR" altLang="ja-JP" sz="2000" b="1" dirty="0">
                <a:latin typeface="Times New Roman" panose="02020603050405020304" pitchFamily="18" charset="0"/>
                <a:cs typeface="Times New Roman" panose="02020603050405020304" pitchFamily="18" charset="0"/>
              </a:rPr>
              <a:t>héritage historique, la richesse artisanale et le savoir faire des artisans et femmes artisanes ;</a:t>
            </a:r>
            <a:endParaRPr lang="fr-FR" altLang="fr-FR" sz="2400" b="1" dirty="0">
              <a:latin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8636546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925513" y="3023149"/>
            <a:ext cx="5044981" cy="187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F6C0AA"/>
              </a:buClr>
              <a:buSzPct val="85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1B587C"/>
              </a:buClr>
              <a:buSzPct val="80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1B587C"/>
              </a:buClr>
              <a:buChar char="o"/>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9pPr>
          </a:lstStyle>
          <a:p>
            <a:pPr>
              <a:lnSpc>
                <a:spcPct val="107000"/>
              </a:lnSpc>
              <a:spcBef>
                <a:spcPct val="0"/>
              </a:spcBef>
              <a:buClrTx/>
              <a:buSzTx/>
              <a:buFontTx/>
              <a:buNone/>
            </a:pPr>
            <a:r>
              <a:rPr lang="fr-FR" altLang="fr-FR" sz="1800" b="1" dirty="0">
                <a:latin typeface="Times New Roman" panose="02020603050405020304" pitchFamily="18" charset="0"/>
              </a:rPr>
              <a:t>La Société de développement régional de l’artisanat délègue la gestion la plateforme Innovation Artisanat d’Al Hoceima, à un groupement de coopératives de gestion féminine selon un cahier de charges bien défini selon l’organigramme </a:t>
            </a:r>
            <a:r>
              <a:rPr lang="fr-FR" altLang="fr-FR" sz="1800" b="1" dirty="0" smtClean="0">
                <a:latin typeface="Times New Roman" panose="02020603050405020304" pitchFamily="18" charset="0"/>
              </a:rPr>
              <a:t>ci-contre</a:t>
            </a:r>
            <a:r>
              <a:rPr lang="fr-FR" altLang="fr-FR" sz="1800" b="1" dirty="0">
                <a:latin typeface="Times New Roman" panose="02020603050405020304" pitchFamily="18" charset="0"/>
              </a:rPr>
              <a:t> :</a:t>
            </a:r>
            <a:endParaRPr lang="fr-FR" altLang="fr-FR" sz="1800" b="1" dirty="0">
              <a:latin typeface="Cambria" panose="02040503050406030204" pitchFamily="18" charset="0"/>
            </a:endParaRPr>
          </a:p>
        </p:txBody>
      </p:sp>
      <p:sp>
        <p:nvSpPr>
          <p:cNvPr id="5" name="Rectangle 2"/>
          <p:cNvSpPr>
            <a:spLocks noChangeArrowheads="1"/>
          </p:cNvSpPr>
          <p:nvPr/>
        </p:nvSpPr>
        <p:spPr bwMode="auto">
          <a:xfrm>
            <a:off x="3247373" y="430680"/>
            <a:ext cx="8351837"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F6C0AA"/>
              </a:buClr>
              <a:buSzPct val="85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1B587C"/>
              </a:buClr>
              <a:buSzPct val="80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1B587C"/>
              </a:buClr>
              <a:buChar char="o"/>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9pPr>
          </a:lstStyle>
          <a:p>
            <a:pPr>
              <a:lnSpc>
                <a:spcPct val="107000"/>
              </a:lnSpc>
              <a:spcBef>
                <a:spcPct val="0"/>
              </a:spcBef>
              <a:buClrTx/>
              <a:buSzTx/>
              <a:buFontTx/>
              <a:buNone/>
            </a:pPr>
            <a:r>
              <a:rPr lang="fr-FR" altLang="fr-FR" sz="2000" b="1" dirty="0">
                <a:solidFill>
                  <a:srgbClr val="C00000"/>
                </a:solidFill>
                <a:latin typeface="Times New Roman" panose="02020603050405020304" pitchFamily="18" charset="0"/>
              </a:rPr>
              <a:t>4.3 Troisième scénario du mode d’organisation et de gestion de la Plateforme Féminine Innovation et Créativité d’Al Hoceima</a:t>
            </a:r>
            <a:endParaRPr lang="fr-FR" altLang="fr-FR" sz="2000" dirty="0">
              <a:solidFill>
                <a:srgbClr val="C00000"/>
              </a:solidFill>
              <a:latin typeface="Cambria" panose="02040503050406030204" pitchFamily="18" charset="0"/>
            </a:endParaRPr>
          </a:p>
        </p:txBody>
      </p:sp>
      <p:pic>
        <p:nvPicPr>
          <p:cNvPr id="2" name="Image 1"/>
          <p:cNvPicPr>
            <a:picLocks noChangeAspect="1"/>
          </p:cNvPicPr>
          <p:nvPr/>
        </p:nvPicPr>
        <p:blipFill rotWithShape="1">
          <a:blip r:embed="rId2"/>
          <a:srcRect l="28089" t="27712" r="26691" b="7712"/>
          <a:stretch/>
        </p:blipFill>
        <p:spPr>
          <a:xfrm>
            <a:off x="5871883" y="1181568"/>
            <a:ext cx="5827058" cy="4680596"/>
          </a:xfrm>
          <a:prstGeom prst="rect">
            <a:avLst/>
          </a:prstGeom>
        </p:spPr>
      </p:pic>
    </p:spTree>
    <p:extLst>
      <p:ext uri="{BB962C8B-B14F-4D97-AF65-F5344CB8AC3E}">
        <p14:creationId xmlns:p14="http://schemas.microsoft.com/office/powerpoint/2010/main" val="3557130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10356" y="607994"/>
            <a:ext cx="7039106" cy="460447"/>
          </a:xfrm>
          <a:prstGeom prst="rect">
            <a:avLst/>
          </a:prstGeom>
        </p:spPr>
        <p:txBody>
          <a:bodyPr wrap="none">
            <a:spAutoFit/>
          </a:bodyPr>
          <a:lstStyle/>
          <a:p>
            <a:pPr>
              <a:lnSpc>
                <a:spcPct val="107000"/>
              </a:lnSpc>
              <a:spcBef>
                <a:spcPct val="0"/>
              </a:spcBef>
              <a:buClrTx/>
              <a:buSzTx/>
              <a:buFontTx/>
              <a:buNone/>
            </a:pPr>
            <a:r>
              <a:rPr lang="fr-FR" altLang="fr-FR" sz="2400" b="1" dirty="0">
                <a:solidFill>
                  <a:srgbClr val="0070C0"/>
                </a:solidFill>
                <a:latin typeface="Times New Roman" panose="02020603050405020304" pitchFamily="18" charset="0"/>
              </a:rPr>
              <a:t>Missions et attributions de la coopérative de gestion </a:t>
            </a:r>
            <a:endParaRPr lang="fr-FR" altLang="fr-FR" sz="2000" dirty="0">
              <a:solidFill>
                <a:srgbClr val="0070C0"/>
              </a:solidFill>
              <a:latin typeface="Cambria" panose="02040503050406030204" pitchFamily="18" charset="0"/>
            </a:endParaRPr>
          </a:p>
        </p:txBody>
      </p:sp>
      <p:sp>
        <p:nvSpPr>
          <p:cNvPr id="4" name="Rectangle 2"/>
          <p:cNvSpPr>
            <a:spLocks noChangeArrowheads="1"/>
          </p:cNvSpPr>
          <p:nvPr/>
        </p:nvSpPr>
        <p:spPr bwMode="auto">
          <a:xfrm>
            <a:off x="940922" y="1552762"/>
            <a:ext cx="10327714" cy="3585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75"/>
              </a:spcBef>
              <a:buClr>
                <a:schemeClr val="accent1"/>
              </a:buClr>
              <a:buSzPct val="85000"/>
              <a:buFont typeface="Wingdings 2" panose="05020102010507070707" pitchFamily="18" charset="2"/>
              <a:buChar char=""/>
              <a:tabLst>
                <a:tab pos="1349375" algn="l"/>
                <a:tab pos="2413000" algn="l"/>
              </a:tabLst>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tabLst>
                <a:tab pos="1349375" algn="l"/>
                <a:tab pos="2413000" algn="l"/>
              </a:tabLst>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F6C0AA"/>
              </a:buClr>
              <a:buSzPct val="85000"/>
              <a:buFont typeface="Wingdings 2" panose="05020102010507070707" pitchFamily="18" charset="2"/>
              <a:buChar char=""/>
              <a:tabLst>
                <a:tab pos="1349375" algn="l"/>
                <a:tab pos="2413000" algn="l"/>
              </a:tabLst>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1B587C"/>
              </a:buClr>
              <a:buSzPct val="80000"/>
              <a:buFont typeface="Wingdings 2" panose="05020102010507070707" pitchFamily="18" charset="2"/>
              <a:buChar char=""/>
              <a:tabLst>
                <a:tab pos="1349375" algn="l"/>
                <a:tab pos="2413000" algn="l"/>
              </a:tabLst>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1B587C"/>
              </a:buClr>
              <a:buChar char="o"/>
              <a:tabLst>
                <a:tab pos="1349375" algn="l"/>
                <a:tab pos="2413000" algn="l"/>
              </a:tabLst>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1B587C"/>
              </a:buClr>
              <a:buChar char="o"/>
              <a:tabLst>
                <a:tab pos="1349375" algn="l"/>
                <a:tab pos="2413000" algn="l"/>
              </a:tabLst>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1B587C"/>
              </a:buClr>
              <a:buChar char="o"/>
              <a:tabLst>
                <a:tab pos="1349375" algn="l"/>
                <a:tab pos="2413000" algn="l"/>
              </a:tabLst>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1B587C"/>
              </a:buClr>
              <a:buChar char="o"/>
              <a:tabLst>
                <a:tab pos="1349375" algn="l"/>
                <a:tab pos="2413000" algn="l"/>
              </a:tabLst>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1B587C"/>
              </a:buClr>
              <a:buChar char="o"/>
              <a:tabLst>
                <a:tab pos="1349375" algn="l"/>
                <a:tab pos="2413000" algn="l"/>
              </a:tabLst>
              <a:defRPr sz="2000">
                <a:solidFill>
                  <a:schemeClr val="tx1"/>
                </a:solidFill>
                <a:latin typeface="Perpetua" panose="02020502060401020303" pitchFamily="18" charset="0"/>
                <a:ea typeface="MS PGothic" panose="020B0600070205080204" pitchFamily="34" charset="-128"/>
              </a:defRPr>
            </a:lvl9pPr>
          </a:lstStyle>
          <a:p>
            <a:pPr>
              <a:lnSpc>
                <a:spcPct val="107000"/>
              </a:lnSpc>
              <a:spcBef>
                <a:spcPct val="0"/>
              </a:spcBef>
              <a:buClrTx/>
              <a:buSzTx/>
              <a:buFontTx/>
              <a:buNone/>
            </a:pPr>
            <a:r>
              <a:rPr lang="fr-FR" altLang="fr-FR" sz="2800" b="1" dirty="0">
                <a:latin typeface="Times New Roman" panose="02020603050405020304" pitchFamily="18" charset="0"/>
              </a:rPr>
              <a:t> </a:t>
            </a:r>
            <a:r>
              <a:rPr lang="fr-FR" altLang="fr-FR" sz="2400" b="1" dirty="0" smtClean="0">
                <a:solidFill>
                  <a:srgbClr val="FF0000"/>
                </a:solidFill>
                <a:latin typeface="Times New Roman" panose="02020603050405020304" pitchFamily="18" charset="0"/>
                <a:ea typeface="MS Mincho" charset="-128"/>
              </a:rPr>
              <a:t>Se </a:t>
            </a:r>
            <a:r>
              <a:rPr lang="fr-FR" altLang="fr-FR" sz="2400" b="1" dirty="0">
                <a:solidFill>
                  <a:srgbClr val="FF0000"/>
                </a:solidFill>
                <a:latin typeface="Times New Roman" panose="02020603050405020304" pitchFamily="18" charset="0"/>
                <a:ea typeface="MS Mincho" charset="-128"/>
              </a:rPr>
              <a:t>conformer</a:t>
            </a:r>
            <a:r>
              <a:rPr lang="fr-FR" altLang="fr-FR" sz="2400" dirty="0">
                <a:solidFill>
                  <a:srgbClr val="FF0000"/>
                </a:solidFill>
                <a:latin typeface="Times New Roman" panose="02020603050405020304" pitchFamily="18" charset="0"/>
                <a:ea typeface="MS Mincho" charset="-128"/>
              </a:rPr>
              <a:t> </a:t>
            </a:r>
            <a:r>
              <a:rPr lang="fr-FR" altLang="fr-FR" sz="2400" dirty="0">
                <a:latin typeface="Times New Roman" panose="02020603050405020304" pitchFamily="18" charset="0"/>
                <a:ea typeface="MS Mincho" charset="-128"/>
              </a:rPr>
              <a:t>au cahier des charges et au manuel de procédures dans l</a:t>
            </a:r>
            <a:r>
              <a:rPr lang="ja-JP" altLang="fr-FR" sz="2400" dirty="0">
                <a:latin typeface="Times New Roman" panose="02020603050405020304" pitchFamily="18" charset="0"/>
                <a:ea typeface="MS Mincho" charset="-128"/>
              </a:rPr>
              <a:t>’</a:t>
            </a:r>
            <a:r>
              <a:rPr lang="fr-FR" altLang="ja-JP" sz="2400" dirty="0">
                <a:latin typeface="Times New Roman" panose="02020603050405020304" pitchFamily="18" charset="0"/>
                <a:cs typeface="Times New Roman" panose="02020603050405020304" pitchFamily="18" charset="0"/>
              </a:rPr>
              <a:t>organisation et la gestion de la plateforme</a:t>
            </a:r>
            <a:r>
              <a:rPr lang="fr-FR" altLang="ja-JP" sz="2400" b="1" dirty="0">
                <a:latin typeface="Times New Roman" panose="02020603050405020304" pitchFamily="18" charset="0"/>
                <a:cs typeface="Times New Roman" panose="02020603050405020304" pitchFamily="18" charset="0"/>
              </a:rPr>
              <a:t>,</a:t>
            </a:r>
            <a:r>
              <a:rPr lang="fr-FR" altLang="ja-JP" sz="2400" dirty="0">
                <a:latin typeface="Times New Roman" panose="02020603050405020304" pitchFamily="18" charset="0"/>
                <a:cs typeface="Times New Roman" panose="02020603050405020304" pitchFamily="18" charset="0"/>
              </a:rPr>
              <a:t> soumis par la </a:t>
            </a:r>
            <a:r>
              <a:rPr lang="en-GB" altLang="ja-JP" sz="2400" b="1" dirty="0" err="1">
                <a:latin typeface="Times New Roman" panose="02020603050405020304" pitchFamily="18" charset="0"/>
                <a:cs typeface="Times New Roman" panose="02020603050405020304" pitchFamily="18" charset="0"/>
              </a:rPr>
              <a:t>Société</a:t>
            </a:r>
            <a:r>
              <a:rPr lang="en-GB" altLang="ja-JP" sz="2400" b="1" dirty="0">
                <a:latin typeface="Times New Roman" panose="02020603050405020304" pitchFamily="18" charset="0"/>
                <a:cs typeface="Times New Roman" panose="02020603050405020304" pitchFamily="18" charset="0"/>
              </a:rPr>
              <a:t> de development regional </a:t>
            </a:r>
            <a:r>
              <a:rPr lang="fr-FR" altLang="ja-JP" sz="2400" dirty="0">
                <a:latin typeface="Times New Roman" panose="02020603050405020304" pitchFamily="18" charset="0"/>
                <a:cs typeface="Times New Roman" panose="02020603050405020304" pitchFamily="18" charset="0"/>
              </a:rPr>
              <a:t>en charge de la gestion des 5 plateformes et validé par l</a:t>
            </a:r>
            <a:r>
              <a:rPr lang="ja-JP" altLang="fr-FR" sz="2400" dirty="0">
                <a:latin typeface="Times New Roman" panose="02020603050405020304" pitchFamily="18" charset="0"/>
                <a:cs typeface="Times New Roman" panose="02020603050405020304" pitchFamily="18" charset="0"/>
              </a:rPr>
              <a:t>’</a:t>
            </a:r>
            <a:r>
              <a:rPr lang="fr-FR" altLang="ja-JP" sz="2400" dirty="0">
                <a:latin typeface="Times New Roman" panose="02020603050405020304" pitchFamily="18" charset="0"/>
                <a:cs typeface="Times New Roman" panose="02020603050405020304" pitchFamily="18" charset="0"/>
              </a:rPr>
              <a:t>AREP et son conseil d</a:t>
            </a:r>
            <a:r>
              <a:rPr lang="ja-JP" altLang="fr-FR" sz="2400" dirty="0">
                <a:latin typeface="Times New Roman" panose="02020603050405020304" pitchFamily="18" charset="0"/>
                <a:cs typeface="Times New Roman" panose="02020603050405020304" pitchFamily="18" charset="0"/>
              </a:rPr>
              <a:t>’</a:t>
            </a:r>
            <a:r>
              <a:rPr lang="fr-FR" altLang="ja-JP" sz="2400" dirty="0">
                <a:latin typeface="Times New Roman" panose="02020603050405020304" pitchFamily="18" charset="0"/>
                <a:cs typeface="Times New Roman" panose="02020603050405020304" pitchFamily="18" charset="0"/>
              </a:rPr>
              <a:t>administration.</a:t>
            </a:r>
            <a:endParaRPr lang="fr-FR" altLang="ja-JP" sz="2800" dirty="0">
              <a:latin typeface="Cambria" panose="02040503050406030204" pitchFamily="18" charset="0"/>
              <a:cs typeface="Times New Roman" panose="02020603050405020304" pitchFamily="18" charset="0"/>
            </a:endParaRPr>
          </a:p>
          <a:p>
            <a:pPr>
              <a:spcBef>
                <a:spcPct val="0"/>
              </a:spcBef>
              <a:buClrTx/>
              <a:buSzTx/>
              <a:buFont typeface="Symbol" panose="05050102010706020507" pitchFamily="18" charset="2"/>
              <a:buChar char=""/>
            </a:pPr>
            <a:r>
              <a:rPr lang="fr-FR" altLang="fr-FR" sz="2400" b="1" dirty="0">
                <a:solidFill>
                  <a:srgbClr val="FF0000"/>
                </a:solidFill>
                <a:latin typeface="Times New Roman" panose="02020603050405020304" pitchFamily="18" charset="0"/>
                <a:cs typeface="Times New Roman" panose="02020603050405020304" pitchFamily="18" charset="0"/>
              </a:rPr>
              <a:t>Déployer</a:t>
            </a:r>
            <a:r>
              <a:rPr lang="fr-FR" altLang="fr-FR" sz="2400" dirty="0">
                <a:latin typeface="Times New Roman" panose="02020603050405020304" pitchFamily="18" charset="0"/>
                <a:cs typeface="Times New Roman" panose="02020603050405020304" pitchFamily="18" charset="0"/>
              </a:rPr>
              <a:t> un mode de gestion et d</a:t>
            </a:r>
            <a:r>
              <a:rPr lang="ja-JP" altLang="fr-FR" sz="2400" dirty="0">
                <a:latin typeface="Times New Roman" panose="02020603050405020304" pitchFamily="18" charset="0"/>
                <a:cs typeface="Times New Roman" panose="02020603050405020304" pitchFamily="18" charset="0"/>
              </a:rPr>
              <a:t>’</a:t>
            </a:r>
            <a:r>
              <a:rPr lang="fr-FR" altLang="ja-JP" sz="2400" dirty="0">
                <a:latin typeface="Times New Roman" panose="02020603050405020304" pitchFamily="18" charset="0"/>
                <a:cs typeface="Times New Roman" panose="02020603050405020304" pitchFamily="18" charset="0"/>
              </a:rPr>
              <a:t>organisation à caractère exclusivement féminin pour cette plateforme</a:t>
            </a:r>
            <a:r>
              <a:rPr lang="fr-FR" altLang="ja-JP" sz="2400" b="1" dirty="0">
                <a:latin typeface="Times New Roman" panose="02020603050405020304" pitchFamily="18" charset="0"/>
                <a:cs typeface="Times New Roman" panose="02020603050405020304" pitchFamily="18" charset="0"/>
              </a:rPr>
              <a:t> </a:t>
            </a:r>
            <a:endParaRPr lang="fr-FR" altLang="ja-JP" sz="2800" dirty="0">
              <a:latin typeface="Cambria" panose="02040503050406030204" pitchFamily="18" charset="0"/>
              <a:cs typeface="Times New Roman" panose="02020603050405020304" pitchFamily="18" charset="0"/>
            </a:endParaRPr>
          </a:p>
          <a:p>
            <a:pPr>
              <a:spcBef>
                <a:spcPct val="0"/>
              </a:spcBef>
              <a:buClrTx/>
              <a:buSzTx/>
              <a:buFont typeface="Symbol" panose="05050102010706020507" pitchFamily="18" charset="2"/>
              <a:buChar char=""/>
            </a:pPr>
            <a:r>
              <a:rPr lang="fr-FR" altLang="fr-FR" sz="2400" b="1" dirty="0">
                <a:solidFill>
                  <a:srgbClr val="FF0000"/>
                </a:solidFill>
                <a:latin typeface="Times New Roman" panose="02020603050405020304" pitchFamily="18" charset="0"/>
                <a:cs typeface="Times New Roman" panose="02020603050405020304" pitchFamily="18" charset="0"/>
              </a:rPr>
              <a:t>Organiser et gérer </a:t>
            </a:r>
            <a:r>
              <a:rPr lang="fr-FR" altLang="fr-FR" sz="2400" dirty="0">
                <a:latin typeface="Times New Roman" panose="02020603050405020304" pitchFamily="18" charset="0"/>
                <a:cs typeface="Times New Roman" panose="02020603050405020304" pitchFamily="18" charset="0"/>
              </a:rPr>
              <a:t>un  espace  dédié  à la valorisation des femmes artisanes et leurs métiers ;</a:t>
            </a:r>
            <a:endParaRPr lang="fr-FR" altLang="fr-FR" sz="2800" dirty="0">
              <a:latin typeface="Cambria" panose="02040503050406030204" pitchFamily="18" charset="0"/>
              <a:cs typeface="Times New Roman" panose="02020603050405020304" pitchFamily="18" charset="0"/>
            </a:endParaRPr>
          </a:p>
          <a:p>
            <a:pPr>
              <a:spcBef>
                <a:spcPct val="0"/>
              </a:spcBef>
              <a:buClrTx/>
              <a:buSzTx/>
              <a:buFont typeface="Symbol" panose="05050102010706020507" pitchFamily="18" charset="2"/>
              <a:buChar char=""/>
            </a:pPr>
            <a:r>
              <a:rPr lang="fr-FR" altLang="fr-FR" sz="2400" b="1" dirty="0">
                <a:solidFill>
                  <a:srgbClr val="FF0000"/>
                </a:solidFill>
                <a:latin typeface="Times New Roman" panose="02020603050405020304" pitchFamily="18" charset="0"/>
                <a:cs typeface="Times New Roman" panose="02020603050405020304" pitchFamily="18" charset="0"/>
              </a:rPr>
              <a:t>Valoriser</a:t>
            </a:r>
            <a:r>
              <a:rPr lang="fr-FR" altLang="fr-FR" sz="2400" dirty="0">
                <a:latin typeface="Times New Roman" panose="02020603050405020304" pitchFamily="18" charset="0"/>
                <a:cs typeface="Times New Roman" panose="02020603050405020304" pitchFamily="18" charset="0"/>
              </a:rPr>
              <a:t> les femmes artisanes au niveau économique, social et culturel ;</a:t>
            </a:r>
            <a:endParaRPr lang="fr-FR" altLang="fr-FR" sz="2800" dirty="0">
              <a:latin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4326456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069041" y="1359299"/>
            <a:ext cx="10387853"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nSpc>
                <a:spcPct val="150000"/>
              </a:lnSpc>
              <a:buFont typeface="Symbol" panose="05050102010706020507" pitchFamily="18" charset="2"/>
              <a:buChar char=""/>
            </a:pPr>
            <a:r>
              <a:rPr lang="fr-FR" altLang="fr-FR" sz="2800" b="1" dirty="0">
                <a:solidFill>
                  <a:srgbClr val="FF0000"/>
                </a:solidFill>
                <a:latin typeface="Times New Roman" panose="02020603050405020304" pitchFamily="18" charset="0"/>
                <a:cs typeface="Times New Roman" panose="02020603050405020304" pitchFamily="18" charset="0"/>
              </a:rPr>
              <a:t>Consolider</a:t>
            </a:r>
            <a:r>
              <a:rPr lang="fr-FR" altLang="fr-FR" sz="2800" dirty="0">
                <a:latin typeface="Times New Roman" panose="02020603050405020304" pitchFamily="18" charset="0"/>
                <a:cs typeface="Times New Roman" panose="02020603050405020304" pitchFamily="18" charset="0"/>
              </a:rPr>
              <a:t> la participation des femmes artisanes  de la ville d</a:t>
            </a:r>
            <a:r>
              <a:rPr lang="ja-JP" altLang="fr-FR" sz="2800" dirty="0">
                <a:latin typeface="Times New Roman" panose="02020603050405020304" pitchFamily="18" charset="0"/>
                <a:cs typeface="Times New Roman" panose="02020603050405020304" pitchFamily="18" charset="0"/>
              </a:rPr>
              <a:t>’</a:t>
            </a:r>
            <a:r>
              <a:rPr lang="fr-FR" altLang="ja-JP" sz="2800" dirty="0">
                <a:latin typeface="Times New Roman" panose="02020603050405020304" pitchFamily="18" charset="0"/>
                <a:cs typeface="Times New Roman" panose="02020603050405020304" pitchFamily="18" charset="0"/>
              </a:rPr>
              <a:t>Al Hoceima à la vie socio- économique ;</a:t>
            </a:r>
            <a:endParaRPr lang="fr-FR" altLang="ja-JP" sz="3200" dirty="0">
              <a:latin typeface="Cambria" panose="02040503050406030204" pitchFamily="18" charset="0"/>
              <a:cs typeface="Times New Roman" panose="02020603050405020304" pitchFamily="18" charset="0"/>
            </a:endParaRPr>
          </a:p>
          <a:p>
            <a:pPr>
              <a:lnSpc>
                <a:spcPct val="150000"/>
              </a:lnSpc>
              <a:buFont typeface="Symbol" panose="05050102010706020507" pitchFamily="18" charset="2"/>
              <a:buChar char=""/>
            </a:pPr>
            <a:r>
              <a:rPr lang="fr-FR" altLang="fr-FR" sz="2800" b="1" dirty="0">
                <a:solidFill>
                  <a:srgbClr val="FF0000"/>
                </a:solidFill>
                <a:latin typeface="Times New Roman" panose="02020603050405020304" pitchFamily="18" charset="0"/>
                <a:cs typeface="Times New Roman" panose="02020603050405020304" pitchFamily="18" charset="0"/>
              </a:rPr>
              <a:t>Abriter</a:t>
            </a:r>
            <a:r>
              <a:rPr lang="fr-FR" altLang="fr-FR" sz="2800" dirty="0">
                <a:latin typeface="Times New Roman" panose="02020603050405020304" pitchFamily="18" charset="0"/>
                <a:cs typeface="Times New Roman" panose="02020603050405020304" pitchFamily="18" charset="0"/>
              </a:rPr>
              <a:t> des activités entrepreneuriales pour les femmes artisanes ;</a:t>
            </a:r>
            <a:endParaRPr lang="fr-FR" altLang="fr-FR" sz="3200" dirty="0">
              <a:latin typeface="Cambria" panose="02040503050406030204" pitchFamily="18" charset="0"/>
              <a:cs typeface="Times New Roman" panose="02020603050405020304" pitchFamily="18" charset="0"/>
            </a:endParaRPr>
          </a:p>
          <a:p>
            <a:pPr>
              <a:lnSpc>
                <a:spcPct val="150000"/>
              </a:lnSpc>
              <a:buFont typeface="Symbol" panose="05050102010706020507" pitchFamily="18" charset="2"/>
              <a:buChar char=""/>
            </a:pPr>
            <a:r>
              <a:rPr lang="fr-FR" altLang="fr-FR" sz="2800" b="1" dirty="0">
                <a:solidFill>
                  <a:srgbClr val="FF0000"/>
                </a:solidFill>
                <a:latin typeface="Times New Roman" panose="02020603050405020304" pitchFamily="18" charset="0"/>
                <a:cs typeface="Times New Roman" panose="02020603050405020304" pitchFamily="18" charset="0"/>
              </a:rPr>
              <a:t>Offrir</a:t>
            </a:r>
            <a:r>
              <a:rPr lang="fr-FR" altLang="fr-FR" sz="2800" b="1" dirty="0">
                <a:latin typeface="Times New Roman" panose="02020603050405020304" pitchFamily="18" charset="0"/>
                <a:cs typeface="Times New Roman" panose="02020603050405020304" pitchFamily="18" charset="0"/>
              </a:rPr>
              <a:t> </a:t>
            </a:r>
            <a:r>
              <a:rPr lang="fr-FR" altLang="fr-FR" sz="2800" dirty="0">
                <a:latin typeface="Times New Roman" panose="02020603050405020304" pitchFamily="18" charset="0"/>
                <a:cs typeface="Times New Roman" panose="02020603050405020304" pitchFamily="18" charset="0"/>
              </a:rPr>
              <a:t>un espace de création, d</a:t>
            </a:r>
            <a:r>
              <a:rPr lang="ja-JP" altLang="fr-FR" sz="2800" dirty="0">
                <a:latin typeface="Times New Roman" panose="02020603050405020304" pitchFamily="18" charset="0"/>
                <a:cs typeface="Times New Roman" panose="02020603050405020304" pitchFamily="18" charset="0"/>
              </a:rPr>
              <a:t>’</a:t>
            </a:r>
            <a:r>
              <a:rPr lang="fr-FR" altLang="ja-JP" sz="2800" dirty="0">
                <a:latin typeface="Times New Roman" panose="02020603050405020304" pitchFamily="18" charset="0"/>
                <a:cs typeface="Times New Roman" panose="02020603050405020304" pitchFamily="18" charset="0"/>
              </a:rPr>
              <a:t>exposition, de vente  et export des produits d</a:t>
            </a:r>
            <a:r>
              <a:rPr lang="ja-JP" altLang="fr-FR" sz="2800" dirty="0">
                <a:latin typeface="Times New Roman" panose="02020603050405020304" pitchFamily="18" charset="0"/>
                <a:cs typeface="Times New Roman" panose="02020603050405020304" pitchFamily="18" charset="0"/>
              </a:rPr>
              <a:t>’</a:t>
            </a:r>
            <a:r>
              <a:rPr lang="fr-FR" altLang="ja-JP" sz="2800" dirty="0">
                <a:latin typeface="Times New Roman" panose="02020603050405020304" pitchFamily="18" charset="0"/>
                <a:cs typeface="Times New Roman" panose="02020603050405020304" pitchFamily="18" charset="0"/>
              </a:rPr>
              <a:t>artisanat féminin</a:t>
            </a:r>
            <a:endParaRPr lang="fr-FR" altLang="ja-JP" sz="3200" dirty="0">
              <a:latin typeface="Cambria" panose="02040503050406030204" pitchFamily="18" charset="0"/>
              <a:cs typeface="Times New Roman" panose="02020603050405020304" pitchFamily="18" charset="0"/>
            </a:endParaRPr>
          </a:p>
          <a:p>
            <a:pPr>
              <a:lnSpc>
                <a:spcPct val="150000"/>
              </a:lnSpc>
              <a:buFont typeface="Symbol" panose="05050102010706020507" pitchFamily="18" charset="2"/>
              <a:buChar char=""/>
            </a:pPr>
            <a:r>
              <a:rPr lang="fr-FR" altLang="fr-FR" sz="2800" b="1" dirty="0">
                <a:solidFill>
                  <a:srgbClr val="FF0000"/>
                </a:solidFill>
                <a:latin typeface="Times New Roman" panose="02020603050405020304" pitchFamily="18" charset="0"/>
                <a:cs typeface="Times New Roman" panose="02020603050405020304" pitchFamily="18" charset="0"/>
              </a:rPr>
              <a:t>Proposer</a:t>
            </a:r>
            <a:r>
              <a:rPr lang="fr-FR" altLang="fr-FR" sz="2800" dirty="0">
                <a:latin typeface="Times New Roman" panose="02020603050405020304" pitchFamily="18" charset="0"/>
                <a:cs typeface="Times New Roman" panose="02020603050405020304" pitchFamily="18" charset="0"/>
              </a:rPr>
              <a:t> un lieu attractif pour le tourisme national et international.</a:t>
            </a:r>
            <a:endParaRPr lang="fr-FR" altLang="fr-FR" sz="3200" dirty="0">
              <a:latin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287926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p:cNvSpPr>
            <a:spLocks noGrp="1"/>
          </p:cNvSpPr>
          <p:nvPr>
            <p:ph type="title" idx="4294967295"/>
          </p:nvPr>
        </p:nvSpPr>
        <p:spPr>
          <a:xfrm>
            <a:off x="4007223" y="455892"/>
            <a:ext cx="7772400" cy="654050"/>
          </a:xfrm>
        </p:spPr>
        <p:txBody>
          <a:bodyPr>
            <a:noAutofit/>
          </a:bodyPr>
          <a:lstStyle/>
          <a:p>
            <a:pPr eaLnBrk="1" hangingPunct="1"/>
            <a:r>
              <a:rPr lang="fr-FR" altLang="fr-FR" sz="2800" b="1" dirty="0">
                <a:solidFill>
                  <a:srgbClr val="C00000"/>
                </a:solidFill>
                <a:latin typeface="Arial Narrow" panose="020B0606020202030204" pitchFamily="34" charset="0"/>
              </a:rPr>
              <a:t>INTRODUCTION</a:t>
            </a:r>
            <a:r>
              <a:rPr lang="fr-FR" altLang="fr-FR" sz="4800" dirty="0" smtClean="0"/>
              <a:t> </a:t>
            </a:r>
          </a:p>
        </p:txBody>
      </p:sp>
      <p:sp>
        <p:nvSpPr>
          <p:cNvPr id="10243" name="Espace réservé du numéro de diapositive 2"/>
          <p:cNvSpPr>
            <a:spLocks noGrp="1"/>
          </p:cNvSpPr>
          <p:nvPr>
            <p:ph type="sldNum" sz="quarter" idx="4294967295"/>
          </p:nvPr>
        </p:nvSpPr>
        <p:spPr bwMode="auto">
          <a:xfrm>
            <a:off x="0" y="6210300"/>
            <a:ext cx="228600" cy="228600"/>
          </a:xfrm>
          <a:prstGeom prst="ellipse">
            <a:avLst/>
          </a:prstGeom>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F6C0AA"/>
              </a:buClr>
              <a:buSzPct val="85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1B587C"/>
              </a:buClr>
              <a:buSzPct val="80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1B587C"/>
              </a:buClr>
              <a:buChar char="o"/>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9pPr>
          </a:lstStyle>
          <a:p>
            <a:pPr>
              <a:spcBef>
                <a:spcPct val="0"/>
              </a:spcBef>
              <a:buClrTx/>
              <a:buSzTx/>
              <a:buFontTx/>
              <a:buNone/>
            </a:pPr>
            <a:fld id="{16907876-37A3-464F-8A03-DACFB3AB5375}" type="slidenum">
              <a:rPr lang="fr-FR" altLang="fr-FR" sz="1400">
                <a:solidFill>
                  <a:srgbClr val="FFFFFF"/>
                </a:solidFill>
                <a:latin typeface="Franklin Gothic Book" panose="020B0503020102020204" pitchFamily="34" charset="0"/>
              </a:rPr>
              <a:pPr>
                <a:spcBef>
                  <a:spcPct val="0"/>
                </a:spcBef>
                <a:buClrTx/>
                <a:buSzTx/>
                <a:buFontTx/>
                <a:buNone/>
              </a:pPr>
              <a:t>3</a:t>
            </a:fld>
            <a:endParaRPr lang="fr-FR" altLang="fr-FR" sz="1400">
              <a:solidFill>
                <a:srgbClr val="FFFFFF"/>
              </a:solidFill>
              <a:latin typeface="Franklin Gothic Book" panose="020B0503020102020204" pitchFamily="34" charset="0"/>
            </a:endParaRPr>
          </a:p>
        </p:txBody>
      </p:sp>
      <p:sp>
        <p:nvSpPr>
          <p:cNvPr id="10244" name="Rectangle 3"/>
          <p:cNvSpPr>
            <a:spLocks noChangeArrowheads="1"/>
          </p:cNvSpPr>
          <p:nvPr/>
        </p:nvSpPr>
        <p:spPr bwMode="auto">
          <a:xfrm>
            <a:off x="950259" y="1403630"/>
            <a:ext cx="10551460" cy="4764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F6C0AA"/>
              </a:buClr>
              <a:buSzPct val="85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1B587C"/>
              </a:buClr>
              <a:buSzPct val="80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1B587C"/>
              </a:buClr>
              <a:buChar char="o"/>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9pPr>
          </a:lstStyle>
          <a:p>
            <a:pPr>
              <a:lnSpc>
                <a:spcPct val="107000"/>
              </a:lnSpc>
              <a:spcBef>
                <a:spcPct val="0"/>
              </a:spcBef>
              <a:buClrTx/>
              <a:buSzTx/>
              <a:buFontTx/>
              <a:buNone/>
            </a:pPr>
            <a:r>
              <a:rPr lang="fr-FR" altLang="fr-FR" sz="2400" b="1" dirty="0" smtClean="0">
                <a:latin typeface="Times New Roman" panose="02020603050405020304" pitchFamily="18" charset="0"/>
              </a:rPr>
              <a:t>	</a:t>
            </a:r>
            <a:r>
              <a:rPr lang="fr-FR" altLang="fr-FR" sz="1800" b="1" dirty="0" smtClean="0">
                <a:latin typeface="Times New Roman" panose="02020603050405020304" pitchFamily="18" charset="0"/>
              </a:rPr>
              <a:t>Ce </a:t>
            </a:r>
            <a:r>
              <a:rPr lang="fr-FR" altLang="fr-FR" sz="1800" b="1" dirty="0">
                <a:latin typeface="Times New Roman" panose="02020603050405020304" pitchFamily="18" charset="0"/>
              </a:rPr>
              <a:t>rapport </a:t>
            </a:r>
            <a:r>
              <a:rPr lang="fr-FR" altLang="fr-FR" sz="1800" b="1" dirty="0" smtClean="0">
                <a:latin typeface="Times New Roman" panose="02020603050405020304" pitchFamily="18" charset="0"/>
              </a:rPr>
              <a:t>concerne </a:t>
            </a:r>
            <a:r>
              <a:rPr lang="fr-FR" altLang="fr-FR" sz="1800" b="1" dirty="0">
                <a:latin typeface="Times New Roman" panose="02020603050405020304" pitchFamily="18" charset="0"/>
              </a:rPr>
              <a:t>la faisabilité de la mise en œuvre </a:t>
            </a:r>
            <a:r>
              <a:rPr lang="fr-FR" altLang="fr-FR" sz="1800" b="1" dirty="0" smtClean="0">
                <a:latin typeface="Times New Roman" panose="02020603050405020304" pitchFamily="18" charset="0"/>
              </a:rPr>
              <a:t>des </a:t>
            </a:r>
            <a:r>
              <a:rPr lang="fr-FR" altLang="fr-FR" sz="1800" b="1" dirty="0">
                <a:latin typeface="Times New Roman" panose="02020603050405020304" pitchFamily="18" charset="0"/>
              </a:rPr>
              <a:t>Plateformes </a:t>
            </a:r>
            <a:r>
              <a:rPr lang="fr-FR" altLang="fr-FR" sz="1800" b="1" dirty="0" smtClean="0">
                <a:latin typeface="Times New Roman" panose="02020603050405020304" pitchFamily="18" charset="0"/>
              </a:rPr>
              <a:t>Innovation Artisanat </a:t>
            </a:r>
            <a:r>
              <a:rPr lang="fr-FR" altLang="fr-FR" sz="1800" b="1" dirty="0">
                <a:latin typeface="Times New Roman" panose="02020603050405020304" pitchFamily="18" charset="0"/>
              </a:rPr>
              <a:t>relatifs aux 5 sites </a:t>
            </a:r>
            <a:r>
              <a:rPr lang="fr-FR" altLang="fr-FR" sz="1800" b="1" dirty="0" smtClean="0">
                <a:latin typeface="Times New Roman" panose="02020603050405020304" pitchFamily="18" charset="0"/>
              </a:rPr>
              <a:t>de: </a:t>
            </a:r>
            <a:r>
              <a:rPr lang="fr-FR" altLang="fr-FR" sz="1800" b="1" dirty="0">
                <a:latin typeface="Times New Roman" panose="02020603050405020304" pitchFamily="18" charset="0"/>
              </a:rPr>
              <a:t>Tétouan, Al Hoceima, </a:t>
            </a:r>
            <a:r>
              <a:rPr lang="fr-FR" altLang="fr-FR" sz="1800" b="1" dirty="0" err="1" smtClean="0">
                <a:latin typeface="Times New Roman" panose="02020603050405020304" pitchFamily="18" charset="0"/>
              </a:rPr>
              <a:t>Imzouren</a:t>
            </a:r>
            <a:r>
              <a:rPr lang="fr-FR" altLang="fr-FR" sz="1800" b="1" dirty="0" smtClean="0">
                <a:latin typeface="Times New Roman" panose="02020603050405020304" pitchFamily="18" charset="0"/>
              </a:rPr>
              <a:t> , </a:t>
            </a:r>
            <a:r>
              <a:rPr lang="fr-FR" altLang="fr-FR" sz="1800" b="1" dirty="0">
                <a:latin typeface="Times New Roman" panose="02020603050405020304" pitchFamily="18" charset="0"/>
              </a:rPr>
              <a:t>Chefchaouen et </a:t>
            </a:r>
            <a:r>
              <a:rPr lang="fr-FR" altLang="fr-FR" sz="1800" b="1" dirty="0" smtClean="0">
                <a:latin typeface="Times New Roman" panose="02020603050405020304" pitchFamily="18" charset="0"/>
              </a:rPr>
              <a:t>Ouezzane.</a:t>
            </a:r>
          </a:p>
          <a:p>
            <a:pPr>
              <a:lnSpc>
                <a:spcPct val="107000"/>
              </a:lnSpc>
              <a:spcBef>
                <a:spcPct val="0"/>
              </a:spcBef>
              <a:buClrTx/>
              <a:buSzTx/>
              <a:buFontTx/>
              <a:buNone/>
            </a:pPr>
            <a:endParaRPr lang="fr-FR" altLang="fr-FR" sz="1800" b="1" dirty="0" smtClean="0">
              <a:latin typeface="Times New Roman" panose="02020603050405020304" pitchFamily="18" charset="0"/>
            </a:endParaRPr>
          </a:p>
          <a:p>
            <a:pPr>
              <a:lnSpc>
                <a:spcPct val="107000"/>
              </a:lnSpc>
              <a:spcBef>
                <a:spcPct val="0"/>
              </a:spcBef>
              <a:buClrTx/>
              <a:buSzTx/>
              <a:buFontTx/>
              <a:buNone/>
            </a:pPr>
            <a:r>
              <a:rPr lang="fr-FR" altLang="fr-FR" sz="1800" b="1" dirty="0" smtClean="0">
                <a:latin typeface="Times New Roman" panose="02020603050405020304" pitchFamily="18" charset="0"/>
              </a:rPr>
              <a:t>A noter que l’AREP a proposé d’inclure deux plateformes supplémentaires </a:t>
            </a:r>
            <a:r>
              <a:rPr lang="fr-FR" altLang="fr-FR" sz="1800" b="1" dirty="0" err="1" smtClean="0">
                <a:latin typeface="Times New Roman" panose="02020603050405020304" pitchFamily="18" charset="0"/>
              </a:rPr>
              <a:t>Imzouren</a:t>
            </a:r>
            <a:r>
              <a:rPr lang="fr-FR" altLang="fr-FR" sz="1800" b="1" dirty="0" smtClean="0">
                <a:latin typeface="Times New Roman" panose="02020603050405020304" pitchFamily="18" charset="0"/>
              </a:rPr>
              <a:t> en réseau avec </a:t>
            </a:r>
            <a:r>
              <a:rPr lang="fr-FR" altLang="fr-FR" sz="1800" b="1" dirty="0" err="1" smtClean="0">
                <a:latin typeface="Times New Roman" panose="02020603050405020304" pitchFamily="18" charset="0"/>
              </a:rPr>
              <a:t>Taghzout</a:t>
            </a:r>
            <a:r>
              <a:rPr lang="fr-FR" altLang="fr-FR" sz="1800" b="1" dirty="0" smtClean="0">
                <a:latin typeface="Times New Roman" panose="02020603050405020304" pitchFamily="18" charset="0"/>
              </a:rPr>
              <a:t> et </a:t>
            </a:r>
            <a:r>
              <a:rPr lang="fr-FR" altLang="fr-FR" sz="1800" b="1" dirty="0" err="1" smtClean="0">
                <a:latin typeface="Times New Roman" panose="02020603050405020304" pitchFamily="18" charset="0"/>
              </a:rPr>
              <a:t>Rouadi</a:t>
            </a:r>
            <a:r>
              <a:rPr lang="fr-FR" altLang="fr-FR" sz="1800" b="1" dirty="0" smtClean="0">
                <a:latin typeface="Times New Roman" panose="02020603050405020304" pitchFamily="18" charset="0"/>
              </a:rPr>
              <a:t> et Ouezzane.</a:t>
            </a:r>
          </a:p>
          <a:p>
            <a:pPr>
              <a:lnSpc>
                <a:spcPct val="107000"/>
              </a:lnSpc>
              <a:spcBef>
                <a:spcPct val="0"/>
              </a:spcBef>
              <a:buClrTx/>
              <a:buSzTx/>
              <a:buFontTx/>
              <a:buNone/>
            </a:pPr>
            <a:r>
              <a:rPr lang="fr-FR" altLang="fr-FR" sz="1800" b="1" dirty="0" smtClean="0">
                <a:latin typeface="Times New Roman" panose="02020603050405020304" pitchFamily="18" charset="0"/>
              </a:rPr>
              <a:t> </a:t>
            </a:r>
          </a:p>
          <a:p>
            <a:pPr>
              <a:lnSpc>
                <a:spcPct val="107000"/>
              </a:lnSpc>
              <a:spcBef>
                <a:spcPct val="0"/>
              </a:spcBef>
              <a:buClrTx/>
              <a:buSzTx/>
              <a:buFontTx/>
              <a:buNone/>
            </a:pPr>
            <a:r>
              <a:rPr lang="fr-FR" altLang="fr-FR" sz="1800" b="1" dirty="0" smtClean="0">
                <a:latin typeface="Times New Roman" panose="02020603050405020304" pitchFamily="18" charset="0"/>
              </a:rPr>
              <a:t>Ainsi, ce rapport se </a:t>
            </a:r>
            <a:r>
              <a:rPr lang="fr-FR" altLang="fr-FR" sz="1800" b="1" dirty="0">
                <a:latin typeface="Times New Roman" panose="02020603050405020304" pitchFamily="18" charset="0"/>
              </a:rPr>
              <a:t>compose de cinq sections principales</a:t>
            </a:r>
            <a:r>
              <a:rPr lang="fr-FR" altLang="fr-FR" sz="1800" b="1" dirty="0" smtClean="0">
                <a:latin typeface="Times New Roman" panose="02020603050405020304" pitchFamily="18" charset="0"/>
              </a:rPr>
              <a:t>.</a:t>
            </a:r>
          </a:p>
          <a:p>
            <a:pPr>
              <a:lnSpc>
                <a:spcPct val="107000"/>
              </a:lnSpc>
              <a:spcBef>
                <a:spcPct val="0"/>
              </a:spcBef>
              <a:buClrTx/>
              <a:buSzTx/>
              <a:buFontTx/>
              <a:buNone/>
            </a:pPr>
            <a:endParaRPr lang="fr-FR" altLang="fr-FR" sz="1800" b="1" dirty="0">
              <a:latin typeface="Cambria" panose="02040503050406030204" pitchFamily="18" charset="0"/>
            </a:endParaRPr>
          </a:p>
          <a:p>
            <a:pPr>
              <a:lnSpc>
                <a:spcPct val="107000"/>
              </a:lnSpc>
              <a:spcBef>
                <a:spcPct val="0"/>
              </a:spcBef>
              <a:buClrTx/>
              <a:buSzTx/>
              <a:buFont typeface="Wingdings" panose="05000000000000000000" pitchFamily="2" charset="2"/>
              <a:buChar char="Ø"/>
            </a:pPr>
            <a:r>
              <a:rPr lang="fr-FR" altLang="fr-FR" sz="1800" b="1" dirty="0">
                <a:solidFill>
                  <a:srgbClr val="FF0000"/>
                </a:solidFill>
                <a:latin typeface="Times New Roman" panose="02020603050405020304" pitchFamily="18" charset="0"/>
              </a:rPr>
              <a:t>La première section </a:t>
            </a:r>
            <a:r>
              <a:rPr lang="fr-FR" altLang="fr-FR" sz="1800" b="1" dirty="0">
                <a:latin typeface="Times New Roman" panose="02020603050405020304" pitchFamily="18" charset="0"/>
              </a:rPr>
              <a:t>rappelle </a:t>
            </a:r>
            <a:r>
              <a:rPr lang="en-GB" altLang="fr-FR" sz="1800" b="1" dirty="0">
                <a:latin typeface="Times New Roman" panose="02020603050405020304" pitchFamily="18" charset="0"/>
              </a:rPr>
              <a:t>des conclusions et recommendations du rapport </a:t>
            </a:r>
            <a:r>
              <a:rPr lang="en-GB" altLang="fr-FR" sz="1800" b="1" dirty="0" smtClean="0">
                <a:latin typeface="Times New Roman" panose="02020603050405020304" pitchFamily="18" charset="0"/>
              </a:rPr>
              <a:t>2.</a:t>
            </a:r>
          </a:p>
          <a:p>
            <a:pPr>
              <a:lnSpc>
                <a:spcPct val="107000"/>
              </a:lnSpc>
              <a:spcBef>
                <a:spcPct val="0"/>
              </a:spcBef>
              <a:buClrTx/>
              <a:buSzTx/>
              <a:buFont typeface="Wingdings" panose="05000000000000000000" pitchFamily="2" charset="2"/>
              <a:buChar char="Ø"/>
            </a:pPr>
            <a:endParaRPr lang="fr-FR" altLang="fr-FR" sz="1800" b="1" dirty="0">
              <a:latin typeface="Cambria" panose="02040503050406030204" pitchFamily="18" charset="0"/>
            </a:endParaRPr>
          </a:p>
          <a:p>
            <a:pPr>
              <a:lnSpc>
                <a:spcPct val="107000"/>
              </a:lnSpc>
              <a:spcBef>
                <a:spcPct val="0"/>
              </a:spcBef>
              <a:buClrTx/>
              <a:buSzTx/>
              <a:buFont typeface="Wingdings" panose="05000000000000000000" pitchFamily="2" charset="2"/>
              <a:buChar char="Ø"/>
            </a:pPr>
            <a:r>
              <a:rPr lang="fr-FR" altLang="fr-FR" sz="1800" b="1" dirty="0">
                <a:solidFill>
                  <a:srgbClr val="FF0000"/>
                </a:solidFill>
                <a:latin typeface="Times New Roman" panose="02020603050405020304" pitchFamily="18" charset="0"/>
              </a:rPr>
              <a:t>La deuxième section </a:t>
            </a:r>
            <a:r>
              <a:rPr lang="fr-FR" altLang="fr-FR" sz="1800" b="1" dirty="0">
                <a:latin typeface="Times New Roman" panose="02020603050405020304" pitchFamily="18" charset="0"/>
              </a:rPr>
              <a:t>décrit la </a:t>
            </a:r>
            <a:r>
              <a:rPr lang="en-GB" altLang="fr-FR" sz="1800" b="1" dirty="0" err="1">
                <a:latin typeface="Times New Roman" panose="02020603050405020304" pitchFamily="18" charset="0"/>
              </a:rPr>
              <a:t>faisabilité</a:t>
            </a:r>
            <a:r>
              <a:rPr lang="en-GB" altLang="fr-FR" sz="1800" b="1" dirty="0">
                <a:latin typeface="Times New Roman" panose="02020603050405020304" pitchFamily="18" charset="0"/>
              </a:rPr>
              <a:t> de la </a:t>
            </a:r>
            <a:r>
              <a:rPr lang="en-GB" altLang="fr-FR" sz="1800" b="1" dirty="0" err="1">
                <a:latin typeface="Times New Roman" panose="02020603050405020304" pitchFamily="18" charset="0"/>
              </a:rPr>
              <a:t>mise</a:t>
            </a:r>
            <a:r>
              <a:rPr lang="en-GB" altLang="fr-FR" sz="1800" b="1" dirty="0">
                <a:latin typeface="Times New Roman" panose="02020603050405020304" pitchFamily="18" charset="0"/>
              </a:rPr>
              <a:t> en </a:t>
            </a:r>
            <a:r>
              <a:rPr lang="en-GB" altLang="fr-FR" sz="1800" b="1" dirty="0" err="1">
                <a:latin typeface="Times New Roman" panose="02020603050405020304" pitchFamily="18" charset="0"/>
              </a:rPr>
              <a:t>œuvre</a:t>
            </a:r>
            <a:r>
              <a:rPr lang="en-GB" altLang="fr-FR" sz="1800" b="1" dirty="0">
                <a:latin typeface="Times New Roman" panose="02020603050405020304" pitchFamily="18" charset="0"/>
              </a:rPr>
              <a:t> des cinq </a:t>
            </a:r>
            <a:r>
              <a:rPr lang="en-GB" altLang="fr-FR" sz="1800" b="1" dirty="0" err="1">
                <a:latin typeface="Times New Roman" panose="02020603050405020304" pitchFamily="18" charset="0"/>
              </a:rPr>
              <a:t>plateformes</a:t>
            </a:r>
            <a:r>
              <a:rPr lang="en-GB" altLang="fr-FR" sz="1800" b="1" dirty="0">
                <a:latin typeface="Times New Roman" panose="02020603050405020304" pitchFamily="18" charset="0"/>
              </a:rPr>
              <a:t> </a:t>
            </a:r>
            <a:r>
              <a:rPr lang="en-GB" altLang="fr-FR" sz="1800" b="1" dirty="0" err="1">
                <a:latin typeface="Times New Roman" panose="02020603050405020304" pitchFamily="18" charset="0"/>
              </a:rPr>
              <a:t>d'innovation</a:t>
            </a:r>
            <a:r>
              <a:rPr lang="en-GB" altLang="fr-FR" sz="1800" b="1" dirty="0">
                <a:latin typeface="Times New Roman" panose="02020603050405020304" pitchFamily="18" charset="0"/>
              </a:rPr>
              <a:t> </a:t>
            </a:r>
            <a:r>
              <a:rPr lang="en-GB" altLang="fr-FR" sz="1800" b="1" dirty="0" err="1">
                <a:latin typeface="Times New Roman" panose="02020603050405020304" pitchFamily="18" charset="0"/>
              </a:rPr>
              <a:t>artisanat</a:t>
            </a:r>
            <a:r>
              <a:rPr lang="en-GB" altLang="fr-FR" sz="1800" b="1" dirty="0">
                <a:latin typeface="Times New Roman" panose="02020603050405020304" pitchFamily="18" charset="0"/>
              </a:rPr>
              <a:t> </a:t>
            </a:r>
            <a:r>
              <a:rPr lang="en-GB" altLang="fr-FR" sz="1800" b="1" dirty="0" err="1">
                <a:latin typeface="Times New Roman" panose="02020603050405020304" pitchFamily="18" charset="0"/>
              </a:rPr>
              <a:t>régional</a:t>
            </a:r>
            <a:r>
              <a:rPr lang="en-GB" altLang="fr-FR" sz="1800" b="1" dirty="0" smtClean="0">
                <a:latin typeface="Times New Roman" panose="02020603050405020304" pitchFamily="18" charset="0"/>
              </a:rPr>
              <a:t>.</a:t>
            </a:r>
          </a:p>
          <a:p>
            <a:pPr>
              <a:lnSpc>
                <a:spcPct val="107000"/>
              </a:lnSpc>
              <a:spcBef>
                <a:spcPct val="0"/>
              </a:spcBef>
              <a:buClrTx/>
              <a:buSzTx/>
              <a:buFont typeface="Wingdings" panose="05000000000000000000" pitchFamily="2" charset="2"/>
              <a:buChar char="Ø"/>
            </a:pPr>
            <a:endParaRPr lang="fr-FR" altLang="fr-FR" sz="1800" b="1" dirty="0">
              <a:latin typeface="Cambria" panose="02040503050406030204" pitchFamily="18" charset="0"/>
            </a:endParaRPr>
          </a:p>
          <a:p>
            <a:pPr>
              <a:lnSpc>
                <a:spcPct val="107000"/>
              </a:lnSpc>
              <a:spcBef>
                <a:spcPct val="0"/>
              </a:spcBef>
              <a:buClrTx/>
              <a:buSzTx/>
              <a:buFont typeface="Wingdings" panose="05000000000000000000" pitchFamily="2" charset="2"/>
              <a:buChar char="Ø"/>
            </a:pPr>
            <a:r>
              <a:rPr lang="fr-FR" altLang="fr-FR" sz="1800" b="1" dirty="0">
                <a:solidFill>
                  <a:srgbClr val="FF0000"/>
                </a:solidFill>
                <a:latin typeface="Times New Roman" panose="02020603050405020304" pitchFamily="18" charset="0"/>
              </a:rPr>
              <a:t>Dans la troisième section</a:t>
            </a:r>
            <a:r>
              <a:rPr lang="fr-FR" altLang="fr-FR" sz="1800" b="1" dirty="0">
                <a:latin typeface="Times New Roman" panose="02020603050405020304" pitchFamily="18" charset="0"/>
              </a:rPr>
              <a:t>, nous traiterons de l’organisation et la répartition des espaces et </a:t>
            </a:r>
            <a:r>
              <a:rPr lang="fr-FR" altLang="fr-FR" sz="2000" b="1" dirty="0">
                <a:latin typeface="Times New Roman" panose="02020603050405020304" pitchFamily="18" charset="0"/>
              </a:rPr>
              <a:t>services des cinq Plateformes</a:t>
            </a:r>
            <a:r>
              <a:rPr lang="fr-FR" altLang="fr-FR" sz="2400" b="1" dirty="0">
                <a:latin typeface="Times New Roman" panose="02020603050405020304" pitchFamily="18" charset="0"/>
              </a:rPr>
              <a:t>.</a:t>
            </a:r>
            <a:endParaRPr lang="fr-FR" altLang="fr-FR" sz="2400" b="1" dirty="0">
              <a:latin typeface="Cambria" panose="02040503050406030204" pitchFamily="18" charset="0"/>
            </a:endParaRPr>
          </a:p>
        </p:txBody>
      </p:sp>
    </p:spTree>
    <p:extLst>
      <p:ext uri="{BB962C8B-B14F-4D97-AF65-F5344CB8AC3E}">
        <p14:creationId xmlns:p14="http://schemas.microsoft.com/office/powerpoint/2010/main" val="231593079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49187" y="2562633"/>
            <a:ext cx="9539825" cy="3237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ChangeArrowheads="1"/>
          </p:cNvSpPr>
          <p:nvPr/>
        </p:nvSpPr>
        <p:spPr bwMode="auto">
          <a:xfrm>
            <a:off x="834839" y="1284848"/>
            <a:ext cx="10397938" cy="1277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F6C0AA"/>
              </a:buClr>
              <a:buSzPct val="85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1B587C"/>
              </a:buClr>
              <a:buSzPct val="80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1B587C"/>
              </a:buClr>
              <a:buChar char="o"/>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9pPr>
          </a:lstStyle>
          <a:p>
            <a:pPr>
              <a:lnSpc>
                <a:spcPct val="107000"/>
              </a:lnSpc>
              <a:spcBef>
                <a:spcPct val="0"/>
              </a:spcBef>
              <a:buClrTx/>
              <a:buSzTx/>
              <a:buFontTx/>
              <a:buNone/>
            </a:pPr>
            <a:r>
              <a:rPr lang="fr-FR" altLang="fr-FR" sz="1800" b="1" dirty="0">
                <a:latin typeface="Times New Roman" panose="02020603050405020304" pitchFamily="18" charset="0"/>
              </a:rPr>
              <a:t>D’après les représentantes des femmes artisanes ,19 associations  sur un total de 27 sont d’accord sur cet organigramme. Pour la constitution du Bureau exécutif  du Groupement des Coopératives des Femmes Artisanes, elles proposent que le </a:t>
            </a:r>
            <a:r>
              <a:rPr lang="fr-FR" altLang="fr-FR" sz="1800" b="1" dirty="0">
                <a:solidFill>
                  <a:srgbClr val="000000"/>
                </a:solidFill>
                <a:latin typeface="Times New Roman" panose="02020603050405020304" pitchFamily="18" charset="0"/>
              </a:rPr>
              <a:t>Bureau exécutif</a:t>
            </a:r>
            <a:r>
              <a:rPr lang="fr-FR" altLang="fr-FR" sz="1800" b="1" dirty="0">
                <a:latin typeface="Times New Roman" panose="02020603050405020304" pitchFamily="18" charset="0"/>
              </a:rPr>
              <a:t>  du </a:t>
            </a:r>
            <a:r>
              <a:rPr lang="fr-FR" altLang="fr-FR" sz="1800" b="1" dirty="0">
                <a:solidFill>
                  <a:srgbClr val="000000"/>
                </a:solidFill>
                <a:latin typeface="Times New Roman" panose="02020603050405020304" pitchFamily="18" charset="0"/>
              </a:rPr>
              <a:t>Groupement des Coopératives soit constitué de 08 membres répartis comme suit :</a:t>
            </a:r>
            <a:endParaRPr lang="fr-FR" altLang="fr-FR" sz="1800" b="1" dirty="0">
              <a:latin typeface="Cambria" panose="02040503050406030204" pitchFamily="18" charset="0"/>
            </a:endParaRPr>
          </a:p>
        </p:txBody>
      </p:sp>
    </p:spTree>
    <p:extLst>
      <p:ext uri="{BB962C8B-B14F-4D97-AF65-F5344CB8AC3E}">
        <p14:creationId xmlns:p14="http://schemas.microsoft.com/office/powerpoint/2010/main" val="12841983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3234391" y="526116"/>
            <a:ext cx="8085138" cy="882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tabLst>
                <a:tab pos="1349375" algn="l"/>
                <a:tab pos="2413000" algn="l"/>
              </a:tabLst>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tabLst>
                <a:tab pos="1349375" algn="l"/>
                <a:tab pos="2413000" algn="l"/>
              </a:tabLst>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F6C0AA"/>
              </a:buClr>
              <a:buSzPct val="85000"/>
              <a:buFont typeface="Wingdings 2" panose="05020102010507070707" pitchFamily="18" charset="2"/>
              <a:buChar char=""/>
              <a:tabLst>
                <a:tab pos="1349375" algn="l"/>
                <a:tab pos="2413000" algn="l"/>
              </a:tabLst>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1B587C"/>
              </a:buClr>
              <a:buSzPct val="80000"/>
              <a:buFont typeface="Wingdings 2" panose="05020102010507070707" pitchFamily="18" charset="2"/>
              <a:buChar char=""/>
              <a:tabLst>
                <a:tab pos="1349375" algn="l"/>
                <a:tab pos="2413000" algn="l"/>
              </a:tabLst>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1B587C"/>
              </a:buClr>
              <a:buChar char="o"/>
              <a:tabLst>
                <a:tab pos="1349375" algn="l"/>
                <a:tab pos="2413000" algn="l"/>
              </a:tabLst>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1B587C"/>
              </a:buClr>
              <a:buChar char="o"/>
              <a:tabLst>
                <a:tab pos="1349375" algn="l"/>
                <a:tab pos="2413000" algn="l"/>
              </a:tabLst>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1B587C"/>
              </a:buClr>
              <a:buChar char="o"/>
              <a:tabLst>
                <a:tab pos="1349375" algn="l"/>
                <a:tab pos="2413000" algn="l"/>
              </a:tabLst>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1B587C"/>
              </a:buClr>
              <a:buChar char="o"/>
              <a:tabLst>
                <a:tab pos="1349375" algn="l"/>
                <a:tab pos="2413000" algn="l"/>
              </a:tabLst>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1B587C"/>
              </a:buClr>
              <a:buChar char="o"/>
              <a:tabLst>
                <a:tab pos="1349375" algn="l"/>
                <a:tab pos="2413000" algn="l"/>
              </a:tabLst>
              <a:defRPr sz="2000">
                <a:solidFill>
                  <a:schemeClr val="tx1"/>
                </a:solidFill>
                <a:latin typeface="Perpetua" panose="02020502060401020303" pitchFamily="18" charset="0"/>
                <a:ea typeface="MS PGothic" panose="020B0600070205080204" pitchFamily="34" charset="-128"/>
              </a:defRPr>
            </a:lvl9pPr>
          </a:lstStyle>
          <a:p>
            <a:pPr>
              <a:lnSpc>
                <a:spcPct val="107000"/>
              </a:lnSpc>
              <a:spcBef>
                <a:spcPct val="0"/>
              </a:spcBef>
              <a:buClrTx/>
              <a:buSzTx/>
              <a:buFontTx/>
              <a:buNone/>
            </a:pPr>
            <a:r>
              <a:rPr lang="fr-FR" altLang="fr-FR" sz="2400" b="1" dirty="0">
                <a:solidFill>
                  <a:srgbClr val="C00000"/>
                </a:solidFill>
                <a:latin typeface="Times New Roman" panose="02020603050405020304" pitchFamily="18" charset="0"/>
              </a:rPr>
              <a:t>5. Cas pratique de mise en œuvre de l’espace Féminin Innovation et Créativité d’Al Hoceima</a:t>
            </a:r>
            <a:endParaRPr lang="fr-FR" altLang="fr-FR" sz="2000" dirty="0">
              <a:solidFill>
                <a:srgbClr val="C00000"/>
              </a:solidFill>
              <a:latin typeface="Cambria" panose="02040503050406030204" pitchFamily="18" charset="0"/>
            </a:endParaRPr>
          </a:p>
        </p:txBody>
      </p:sp>
      <p:sp>
        <p:nvSpPr>
          <p:cNvPr id="4" name="Rectangle 3"/>
          <p:cNvSpPr>
            <a:spLocks noChangeArrowheads="1"/>
          </p:cNvSpPr>
          <p:nvPr/>
        </p:nvSpPr>
        <p:spPr bwMode="auto">
          <a:xfrm>
            <a:off x="948392" y="2510305"/>
            <a:ext cx="9925796"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75"/>
              </a:spcBef>
              <a:buClr>
                <a:schemeClr val="accent1"/>
              </a:buClr>
              <a:buSzPct val="85000"/>
              <a:buFont typeface="Wingdings 2" panose="05020102010507070707" pitchFamily="18" charset="2"/>
              <a:buChar char=""/>
              <a:tabLst>
                <a:tab pos="1349375" algn="l"/>
                <a:tab pos="2413000" algn="l"/>
              </a:tabLst>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tabLst>
                <a:tab pos="1349375" algn="l"/>
                <a:tab pos="2413000" algn="l"/>
              </a:tabLst>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F6C0AA"/>
              </a:buClr>
              <a:buSzPct val="85000"/>
              <a:buFont typeface="Wingdings 2" panose="05020102010507070707" pitchFamily="18" charset="2"/>
              <a:buChar char=""/>
              <a:tabLst>
                <a:tab pos="1349375" algn="l"/>
                <a:tab pos="2413000" algn="l"/>
              </a:tabLst>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1B587C"/>
              </a:buClr>
              <a:buSzPct val="80000"/>
              <a:buFont typeface="Wingdings 2" panose="05020102010507070707" pitchFamily="18" charset="2"/>
              <a:buChar char=""/>
              <a:tabLst>
                <a:tab pos="1349375" algn="l"/>
                <a:tab pos="2413000" algn="l"/>
              </a:tabLst>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1B587C"/>
              </a:buClr>
              <a:buChar char="o"/>
              <a:tabLst>
                <a:tab pos="1349375" algn="l"/>
                <a:tab pos="2413000" algn="l"/>
              </a:tabLst>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1B587C"/>
              </a:buClr>
              <a:buChar char="o"/>
              <a:tabLst>
                <a:tab pos="1349375" algn="l"/>
                <a:tab pos="2413000" algn="l"/>
              </a:tabLst>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1B587C"/>
              </a:buClr>
              <a:buChar char="o"/>
              <a:tabLst>
                <a:tab pos="1349375" algn="l"/>
                <a:tab pos="2413000" algn="l"/>
              </a:tabLst>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1B587C"/>
              </a:buClr>
              <a:buChar char="o"/>
              <a:tabLst>
                <a:tab pos="1349375" algn="l"/>
                <a:tab pos="2413000" algn="l"/>
              </a:tabLst>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1B587C"/>
              </a:buClr>
              <a:buChar char="o"/>
              <a:tabLst>
                <a:tab pos="1349375" algn="l"/>
                <a:tab pos="2413000" algn="l"/>
              </a:tabLst>
              <a:defRPr sz="2000">
                <a:solidFill>
                  <a:schemeClr val="tx1"/>
                </a:solidFill>
                <a:latin typeface="Perpetua" panose="02020502060401020303" pitchFamily="18" charset="0"/>
                <a:ea typeface="MS PGothic" panose="020B0600070205080204" pitchFamily="34" charset="-128"/>
              </a:defRPr>
            </a:lvl9pPr>
          </a:lstStyle>
          <a:p>
            <a:pPr algn="just">
              <a:lnSpc>
                <a:spcPct val="150000"/>
              </a:lnSpc>
              <a:spcBef>
                <a:spcPct val="0"/>
              </a:spcBef>
              <a:buClrTx/>
              <a:buSzTx/>
              <a:buFontTx/>
              <a:buNone/>
            </a:pPr>
            <a:r>
              <a:rPr lang="fr-FR" altLang="fr-FR" sz="2400" b="1" dirty="0">
                <a:latin typeface="Times New Roman" panose="02020603050405020304" pitchFamily="18" charset="0"/>
              </a:rPr>
              <a:t>Cette étude succincte concernant l</a:t>
            </a:r>
            <a:r>
              <a:rPr lang="ja-JP" altLang="fr-FR" sz="2400" b="1" dirty="0">
                <a:latin typeface="Times New Roman" panose="02020603050405020304" pitchFamily="18" charset="0"/>
              </a:rPr>
              <a:t>’</a:t>
            </a:r>
            <a:r>
              <a:rPr lang="fr-FR" altLang="ja-JP" sz="2400" b="1" dirty="0">
                <a:latin typeface="Times New Roman" panose="02020603050405020304" pitchFamily="18" charset="0"/>
                <a:cs typeface="Times New Roman" panose="02020603050405020304" pitchFamily="18" charset="0"/>
              </a:rPr>
              <a:t>espace féminin d</a:t>
            </a:r>
            <a:r>
              <a:rPr lang="ja-JP" altLang="fr-FR" sz="2400" b="1" dirty="0">
                <a:latin typeface="Times New Roman" panose="02020603050405020304" pitchFamily="18" charset="0"/>
                <a:cs typeface="Times New Roman" panose="02020603050405020304" pitchFamily="18" charset="0"/>
              </a:rPr>
              <a:t>’</a:t>
            </a:r>
            <a:r>
              <a:rPr lang="fr-FR" altLang="ja-JP" sz="2400" b="1" dirty="0">
                <a:latin typeface="Times New Roman" panose="02020603050405020304" pitchFamily="18" charset="0"/>
                <a:cs typeface="Times New Roman" panose="02020603050405020304" pitchFamily="18" charset="0"/>
              </a:rPr>
              <a:t>Innovation et créativité d</a:t>
            </a:r>
            <a:r>
              <a:rPr lang="ja-JP" altLang="fr-FR" sz="2400" b="1" dirty="0">
                <a:latin typeface="Times New Roman" panose="02020603050405020304" pitchFamily="18" charset="0"/>
                <a:cs typeface="Times New Roman" panose="02020603050405020304" pitchFamily="18" charset="0"/>
              </a:rPr>
              <a:t>’</a:t>
            </a:r>
            <a:r>
              <a:rPr lang="fr-FR" altLang="ja-JP" sz="2400" b="1" dirty="0">
                <a:latin typeface="Times New Roman" panose="02020603050405020304" pitchFamily="18" charset="0"/>
                <a:cs typeface="Times New Roman" panose="02020603050405020304" pitchFamily="18" charset="0"/>
              </a:rPr>
              <a:t>Al Hoceima a été préparé par les représentantes des associations des femmes artisanes d</a:t>
            </a:r>
            <a:r>
              <a:rPr lang="ja-JP" altLang="fr-FR" sz="2400" b="1" dirty="0">
                <a:latin typeface="Times New Roman" panose="02020603050405020304" pitchFamily="18" charset="0"/>
                <a:cs typeface="Times New Roman" panose="02020603050405020304" pitchFamily="18" charset="0"/>
              </a:rPr>
              <a:t>’</a:t>
            </a:r>
            <a:r>
              <a:rPr lang="fr-FR" altLang="ja-JP" sz="2400" b="1" dirty="0">
                <a:latin typeface="Times New Roman" panose="02020603050405020304" pitchFamily="18" charset="0"/>
                <a:cs typeface="Times New Roman" panose="02020603050405020304" pitchFamily="18" charset="0"/>
              </a:rPr>
              <a:t>Al Hoceima suite à  notre visite de terrain effectué au cours du mois d</a:t>
            </a:r>
            <a:r>
              <a:rPr lang="ja-JP" altLang="fr-FR" sz="2400" b="1" dirty="0">
                <a:latin typeface="Times New Roman" panose="02020603050405020304" pitchFamily="18" charset="0"/>
                <a:cs typeface="Times New Roman" panose="02020603050405020304" pitchFamily="18" charset="0"/>
              </a:rPr>
              <a:t>’</a:t>
            </a:r>
            <a:r>
              <a:rPr lang="fr-FR" altLang="ja-JP" sz="2400" b="1" dirty="0">
                <a:latin typeface="Times New Roman" panose="02020603050405020304" pitchFamily="18" charset="0"/>
                <a:cs typeface="Times New Roman" panose="02020603050405020304" pitchFamily="18" charset="0"/>
              </a:rPr>
              <a:t>Août 2018.</a:t>
            </a:r>
            <a:endParaRPr lang="fr-FR" altLang="ja-JP" sz="2400" b="1" dirty="0">
              <a:latin typeface="Cambria" panose="02040503050406030204" pitchFamily="18" charset="0"/>
              <a:cs typeface="Times New Roman" panose="02020603050405020304" pitchFamily="18" charset="0"/>
            </a:endParaRPr>
          </a:p>
          <a:p>
            <a:pPr>
              <a:lnSpc>
                <a:spcPct val="150000"/>
              </a:lnSpc>
              <a:spcBef>
                <a:spcPct val="0"/>
              </a:spcBef>
              <a:buClrTx/>
              <a:buSzTx/>
              <a:buFontTx/>
              <a:buNone/>
            </a:pPr>
            <a:endParaRPr lang="fr-FR" altLang="fr-FR" sz="2800" b="1" dirty="0">
              <a:latin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2443413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806824" y="1852055"/>
            <a:ext cx="10609729" cy="373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nSpc>
                <a:spcPct val="150000"/>
              </a:lnSpc>
            </a:pPr>
            <a:r>
              <a:rPr lang="fr-FR" altLang="fr-FR" b="1" u="sng" dirty="0" smtClean="0">
                <a:latin typeface="Times New Roman" panose="02020603050405020304" pitchFamily="18" charset="0"/>
                <a:cs typeface="Times New Roman" panose="02020603050405020304" pitchFamily="18" charset="0"/>
              </a:rPr>
              <a:t>Les </a:t>
            </a:r>
            <a:r>
              <a:rPr lang="fr-FR" altLang="fr-FR" b="1" u="sng" dirty="0">
                <a:latin typeface="Times New Roman" panose="02020603050405020304" pitchFamily="18" charset="0"/>
                <a:cs typeface="Times New Roman" panose="02020603050405020304" pitchFamily="18" charset="0"/>
              </a:rPr>
              <a:t>principaux points soulevés par lez femmes artisanes dans cette étude sont les suivants :</a:t>
            </a:r>
            <a:endParaRPr lang="fr-FR" altLang="fr-FR" b="1" u="sng" dirty="0">
              <a:latin typeface="Cambria" panose="02040503050406030204" pitchFamily="18" charset="0"/>
              <a:cs typeface="Times New Roman" panose="02020603050405020304" pitchFamily="18" charset="0"/>
            </a:endParaRPr>
          </a:p>
          <a:p>
            <a:pPr>
              <a:lnSpc>
                <a:spcPct val="150000"/>
              </a:lnSpc>
              <a:buFont typeface="Wingdings" panose="05000000000000000000" pitchFamily="2" charset="2"/>
              <a:buChar char="Ø"/>
            </a:pPr>
            <a:r>
              <a:rPr lang="en-GB" altLang="fr-FR" sz="2000" b="1" dirty="0">
                <a:latin typeface="Times New Roman" panose="02020603050405020304" pitchFamily="18" charset="0"/>
                <a:cs typeface="Times New Roman" panose="02020603050405020304" pitchFamily="18" charset="0"/>
              </a:rPr>
              <a:t>un </a:t>
            </a:r>
            <a:r>
              <a:rPr lang="en-GB" altLang="fr-FR" sz="2000" b="1" dirty="0" err="1">
                <a:latin typeface="Times New Roman" panose="02020603050405020304" pitchFamily="18" charset="0"/>
                <a:cs typeface="Times New Roman" panose="02020603050405020304" pitchFamily="18" charset="0"/>
              </a:rPr>
              <a:t>bref</a:t>
            </a:r>
            <a:r>
              <a:rPr lang="en-GB" altLang="fr-FR" sz="2000" b="1" dirty="0">
                <a:latin typeface="Times New Roman" panose="02020603050405020304" pitchFamily="18" charset="0"/>
                <a:cs typeface="Times New Roman" panose="02020603050405020304" pitchFamily="18" charset="0"/>
              </a:rPr>
              <a:t> </a:t>
            </a:r>
            <a:r>
              <a:rPr lang="en-GB" altLang="fr-FR" sz="2000" b="1" dirty="0" err="1">
                <a:latin typeface="Times New Roman" panose="02020603050405020304" pitchFamily="18" charset="0"/>
                <a:cs typeface="Times New Roman" panose="02020603050405020304" pitchFamily="18" charset="0"/>
              </a:rPr>
              <a:t>historique</a:t>
            </a:r>
            <a:r>
              <a:rPr lang="en-GB" altLang="fr-FR" sz="2000" b="1" dirty="0">
                <a:latin typeface="Times New Roman" panose="02020603050405020304" pitchFamily="18" charset="0"/>
                <a:cs typeface="Times New Roman" panose="02020603050405020304" pitchFamily="18" charset="0"/>
              </a:rPr>
              <a:t> de  </a:t>
            </a:r>
            <a:r>
              <a:rPr lang="en-GB" altLang="fr-FR" sz="2000" b="1" dirty="0" err="1">
                <a:latin typeface="Times New Roman" panose="02020603050405020304" pitchFamily="18" charset="0"/>
                <a:cs typeface="Times New Roman" panose="02020603050405020304" pitchFamily="18" charset="0"/>
              </a:rPr>
              <a:t>l’espace</a:t>
            </a:r>
            <a:r>
              <a:rPr lang="en-GB" altLang="fr-FR" sz="2000" b="1" dirty="0">
                <a:latin typeface="Times New Roman" panose="02020603050405020304" pitchFamily="18" charset="0"/>
                <a:cs typeface="Times New Roman" panose="02020603050405020304" pitchFamily="18" charset="0"/>
              </a:rPr>
              <a:t> </a:t>
            </a:r>
            <a:r>
              <a:rPr lang="en-GB" altLang="fr-FR" sz="2000" b="1" dirty="0" err="1">
                <a:latin typeface="Times New Roman" panose="02020603050405020304" pitchFamily="18" charset="0"/>
                <a:cs typeface="Times New Roman" panose="02020603050405020304" pitchFamily="18" charset="0"/>
              </a:rPr>
              <a:t>Féminin</a:t>
            </a:r>
            <a:r>
              <a:rPr lang="en-GB" altLang="fr-FR" sz="2000" b="1" dirty="0">
                <a:latin typeface="Times New Roman" panose="02020603050405020304" pitchFamily="18" charset="0"/>
                <a:cs typeface="Times New Roman" panose="02020603050405020304" pitchFamily="18" charset="0"/>
              </a:rPr>
              <a:t> Innovation et </a:t>
            </a:r>
            <a:r>
              <a:rPr lang="en-GB" altLang="fr-FR" sz="2000" b="1" dirty="0" err="1">
                <a:latin typeface="Times New Roman" panose="02020603050405020304" pitchFamily="18" charset="0"/>
                <a:cs typeface="Times New Roman" panose="02020603050405020304" pitchFamily="18" charset="0"/>
              </a:rPr>
              <a:t>Créativité</a:t>
            </a:r>
            <a:r>
              <a:rPr lang="en-GB" altLang="fr-FR" sz="2000" b="1" dirty="0">
                <a:latin typeface="Times New Roman" panose="02020603050405020304" pitchFamily="18" charset="0"/>
                <a:cs typeface="Times New Roman" panose="02020603050405020304" pitchFamily="18" charset="0"/>
              </a:rPr>
              <a:t> </a:t>
            </a:r>
            <a:r>
              <a:rPr lang="en-GB" altLang="fr-FR" sz="2000" b="1" dirty="0" err="1">
                <a:latin typeface="Times New Roman" panose="02020603050405020304" pitchFamily="18" charset="0"/>
                <a:cs typeface="Times New Roman" panose="02020603050405020304" pitchFamily="18" charset="0"/>
              </a:rPr>
              <a:t>d’Al</a:t>
            </a:r>
            <a:r>
              <a:rPr lang="en-GB" altLang="fr-FR" sz="2000" b="1" dirty="0">
                <a:latin typeface="Times New Roman" panose="02020603050405020304" pitchFamily="18" charset="0"/>
                <a:cs typeface="Times New Roman" panose="02020603050405020304" pitchFamily="18" charset="0"/>
              </a:rPr>
              <a:t> </a:t>
            </a:r>
            <a:r>
              <a:rPr lang="en-GB" altLang="fr-FR" sz="2000" b="1" dirty="0" err="1">
                <a:latin typeface="Times New Roman" panose="02020603050405020304" pitchFamily="18" charset="0"/>
                <a:cs typeface="Times New Roman" panose="02020603050405020304" pitchFamily="18" charset="0"/>
              </a:rPr>
              <a:t>Hoceima</a:t>
            </a:r>
            <a:r>
              <a:rPr lang="en-GB" altLang="fr-FR" sz="2000" b="1" dirty="0">
                <a:latin typeface="Times New Roman" panose="02020603050405020304" pitchFamily="18" charset="0"/>
                <a:cs typeface="Times New Roman" panose="02020603050405020304" pitchFamily="18" charset="0"/>
              </a:rPr>
              <a:t>;</a:t>
            </a:r>
            <a:endParaRPr lang="fr-FR" altLang="fr-FR" sz="2400" b="1" dirty="0">
              <a:latin typeface="Cambria" panose="02040503050406030204" pitchFamily="18" charset="0"/>
              <a:cs typeface="Times New Roman" panose="02020603050405020304" pitchFamily="18" charset="0"/>
            </a:endParaRPr>
          </a:p>
          <a:p>
            <a:pPr>
              <a:lnSpc>
                <a:spcPct val="150000"/>
              </a:lnSpc>
              <a:buFont typeface="Wingdings" panose="05000000000000000000" pitchFamily="2" charset="2"/>
              <a:buChar char="Ø"/>
            </a:pPr>
            <a:r>
              <a:rPr lang="en-GB" altLang="fr-FR" sz="2000" b="1" dirty="0">
                <a:latin typeface="Times New Roman" panose="02020603050405020304" pitchFamily="18" charset="0"/>
                <a:cs typeface="Times New Roman" panose="02020603050405020304" pitchFamily="18" charset="0"/>
              </a:rPr>
              <a:t>la situation </a:t>
            </a:r>
            <a:r>
              <a:rPr lang="en-GB" altLang="fr-FR" sz="2000" b="1" dirty="0" err="1">
                <a:latin typeface="Times New Roman" panose="02020603050405020304" pitchFamily="18" charset="0"/>
                <a:cs typeface="Times New Roman" panose="02020603050405020304" pitchFamily="18" charset="0"/>
              </a:rPr>
              <a:t>actuelle</a:t>
            </a:r>
            <a:r>
              <a:rPr lang="en-GB" altLang="fr-FR" sz="2000" b="1" dirty="0">
                <a:latin typeface="Times New Roman" panose="02020603050405020304" pitchFamily="18" charset="0"/>
                <a:cs typeface="Times New Roman" panose="02020603050405020304" pitchFamily="18" charset="0"/>
              </a:rPr>
              <a:t> et les </a:t>
            </a:r>
            <a:r>
              <a:rPr lang="en-GB" altLang="fr-FR" sz="2000" b="1" dirty="0" err="1">
                <a:latin typeface="Times New Roman" panose="02020603050405020304" pitchFamily="18" charset="0"/>
                <a:cs typeface="Times New Roman" panose="02020603050405020304" pitchFamily="18" charset="0"/>
              </a:rPr>
              <a:t>problèmes</a:t>
            </a:r>
            <a:r>
              <a:rPr lang="en-GB" altLang="fr-FR" sz="2000" b="1" dirty="0">
                <a:latin typeface="Times New Roman" panose="02020603050405020304" pitchFamily="18" charset="0"/>
                <a:cs typeface="Times New Roman" panose="02020603050405020304" pitchFamily="18" charset="0"/>
              </a:rPr>
              <a:t> </a:t>
            </a:r>
            <a:r>
              <a:rPr lang="en-GB" altLang="fr-FR" sz="2000" b="1" dirty="0" err="1">
                <a:latin typeface="Times New Roman" panose="02020603050405020304" pitchFamily="18" charset="0"/>
                <a:cs typeface="Times New Roman" panose="02020603050405020304" pitchFamily="18" charset="0"/>
              </a:rPr>
              <a:t>existants</a:t>
            </a:r>
            <a:r>
              <a:rPr lang="en-GB" altLang="fr-FR" sz="2000" b="1" dirty="0">
                <a:latin typeface="Times New Roman" panose="02020603050405020304" pitchFamily="18" charset="0"/>
                <a:cs typeface="Times New Roman" panose="02020603050405020304" pitchFamily="18" charset="0"/>
              </a:rPr>
              <a:t>;</a:t>
            </a:r>
            <a:endParaRPr lang="fr-FR" altLang="fr-FR" sz="2400" b="1" dirty="0">
              <a:latin typeface="Cambria" panose="02040503050406030204" pitchFamily="18" charset="0"/>
              <a:cs typeface="Times New Roman" panose="02020603050405020304" pitchFamily="18" charset="0"/>
            </a:endParaRPr>
          </a:p>
          <a:p>
            <a:pPr>
              <a:lnSpc>
                <a:spcPct val="150000"/>
              </a:lnSpc>
              <a:buFont typeface="Wingdings" panose="05000000000000000000" pitchFamily="2" charset="2"/>
              <a:buChar char="Ø"/>
            </a:pPr>
            <a:r>
              <a:rPr lang="en-GB" altLang="fr-FR" sz="2000" b="1" dirty="0">
                <a:latin typeface="Times New Roman" panose="02020603050405020304" pitchFamily="18" charset="0"/>
                <a:cs typeface="Times New Roman" panose="02020603050405020304" pitchFamily="18" charset="0"/>
              </a:rPr>
              <a:t>les propositions de </a:t>
            </a:r>
            <a:r>
              <a:rPr lang="en-GB" altLang="fr-FR" sz="2000" b="1" dirty="0" err="1">
                <a:latin typeface="Times New Roman" panose="02020603050405020304" pitchFamily="18" charset="0"/>
                <a:cs typeface="Times New Roman" panose="02020603050405020304" pitchFamily="18" charset="0"/>
              </a:rPr>
              <a:t>réaménagement</a:t>
            </a:r>
            <a:r>
              <a:rPr lang="en-GB" altLang="fr-FR" sz="2000" b="1" dirty="0">
                <a:latin typeface="Times New Roman" panose="02020603050405020304" pitchFamily="18" charset="0"/>
                <a:cs typeface="Times New Roman" panose="02020603050405020304" pitchFamily="18" charset="0"/>
              </a:rPr>
              <a:t> et </a:t>
            </a:r>
            <a:r>
              <a:rPr lang="en-GB" altLang="fr-FR" sz="2000" b="1" dirty="0" err="1">
                <a:latin typeface="Times New Roman" panose="02020603050405020304" pitchFamily="18" charset="0"/>
                <a:cs typeface="Times New Roman" panose="02020603050405020304" pitchFamily="18" charset="0"/>
              </a:rPr>
              <a:t>embellissement</a:t>
            </a:r>
            <a:r>
              <a:rPr lang="en-GB" altLang="fr-FR" sz="2000" b="1" dirty="0">
                <a:latin typeface="Times New Roman" panose="02020603050405020304" pitchFamily="18" charset="0"/>
                <a:cs typeface="Times New Roman" panose="02020603050405020304" pitchFamily="18" charset="0"/>
              </a:rPr>
              <a:t> de </a:t>
            </a:r>
            <a:r>
              <a:rPr lang="en-GB" altLang="fr-FR" sz="2000" b="1" dirty="0" err="1">
                <a:latin typeface="Times New Roman" panose="02020603050405020304" pitchFamily="18" charset="0"/>
                <a:cs typeface="Times New Roman" panose="02020603050405020304" pitchFamily="18" charset="0"/>
              </a:rPr>
              <a:t>l’espace</a:t>
            </a:r>
            <a:r>
              <a:rPr lang="en-GB" altLang="fr-FR" sz="2000" b="1" dirty="0">
                <a:latin typeface="Times New Roman" panose="02020603050405020304" pitchFamily="18" charset="0"/>
                <a:cs typeface="Times New Roman" panose="02020603050405020304" pitchFamily="18" charset="0"/>
              </a:rPr>
              <a:t>;</a:t>
            </a:r>
            <a:endParaRPr lang="fr-FR" altLang="fr-FR" sz="2400" b="1" dirty="0">
              <a:latin typeface="Cambria" panose="02040503050406030204" pitchFamily="18" charset="0"/>
              <a:cs typeface="Times New Roman" panose="02020603050405020304" pitchFamily="18" charset="0"/>
            </a:endParaRPr>
          </a:p>
          <a:p>
            <a:pPr>
              <a:lnSpc>
                <a:spcPct val="150000"/>
              </a:lnSpc>
              <a:buFont typeface="Wingdings" panose="05000000000000000000" pitchFamily="2" charset="2"/>
              <a:buChar char="Ø"/>
            </a:pPr>
            <a:r>
              <a:rPr lang="en-GB" altLang="fr-FR" sz="2000" b="1" dirty="0" err="1">
                <a:latin typeface="Times New Roman" panose="02020603050405020304" pitchFamily="18" charset="0"/>
                <a:cs typeface="Times New Roman" panose="02020603050405020304" pitchFamily="18" charset="0"/>
              </a:rPr>
              <a:t>l’aménagement</a:t>
            </a:r>
            <a:r>
              <a:rPr lang="en-GB" altLang="fr-FR" sz="2000" b="1" dirty="0">
                <a:latin typeface="Times New Roman" panose="02020603050405020304" pitchFamily="18" charset="0"/>
                <a:cs typeface="Times New Roman" panose="02020603050405020304" pitchFamily="18" charset="0"/>
              </a:rPr>
              <a:t>, </a:t>
            </a:r>
            <a:r>
              <a:rPr lang="en-GB" altLang="fr-FR" sz="2000" b="1" dirty="0" err="1">
                <a:latin typeface="Times New Roman" panose="02020603050405020304" pitchFamily="18" charset="0"/>
                <a:cs typeface="Times New Roman" panose="02020603050405020304" pitchFamily="18" charset="0"/>
              </a:rPr>
              <a:t>l’agencement</a:t>
            </a:r>
            <a:r>
              <a:rPr lang="en-GB" altLang="fr-FR" sz="2000" b="1" dirty="0">
                <a:latin typeface="Times New Roman" panose="02020603050405020304" pitchFamily="18" charset="0"/>
                <a:cs typeface="Times New Roman" panose="02020603050405020304" pitchFamily="18" charset="0"/>
              </a:rPr>
              <a:t> </a:t>
            </a:r>
            <a:r>
              <a:rPr lang="en-GB" altLang="fr-FR" sz="2000" b="1" dirty="0" err="1">
                <a:latin typeface="Times New Roman" panose="02020603050405020304" pitchFamily="18" charset="0"/>
                <a:cs typeface="Times New Roman" panose="02020603050405020304" pitchFamily="18" charset="0"/>
              </a:rPr>
              <a:t>d’espaces</a:t>
            </a:r>
            <a:r>
              <a:rPr lang="en-GB" altLang="fr-FR" sz="2000" b="1" dirty="0">
                <a:latin typeface="Times New Roman" panose="02020603050405020304" pitchFamily="18" charset="0"/>
                <a:cs typeface="Times New Roman" panose="02020603050405020304" pitchFamily="18" charset="0"/>
              </a:rPr>
              <a:t> et </a:t>
            </a:r>
            <a:r>
              <a:rPr lang="en-GB" altLang="fr-FR" sz="2000" b="1" dirty="0" err="1">
                <a:latin typeface="Times New Roman" panose="02020603050405020304" pitchFamily="18" charset="0"/>
                <a:cs typeface="Times New Roman" panose="02020603050405020304" pitchFamily="18" charset="0"/>
              </a:rPr>
              <a:t>sa</a:t>
            </a:r>
            <a:r>
              <a:rPr lang="en-GB" altLang="fr-FR" sz="2000" b="1" dirty="0">
                <a:latin typeface="Times New Roman" panose="02020603050405020304" pitchFamily="18" charset="0"/>
                <a:cs typeface="Times New Roman" panose="02020603050405020304" pitchFamily="18" charset="0"/>
              </a:rPr>
              <a:t> </a:t>
            </a:r>
            <a:r>
              <a:rPr lang="en-GB" altLang="fr-FR" sz="2000" b="1" dirty="0" err="1">
                <a:latin typeface="Times New Roman" panose="02020603050405020304" pitchFamily="18" charset="0"/>
                <a:cs typeface="Times New Roman" panose="02020603050405020304" pitchFamily="18" charset="0"/>
              </a:rPr>
              <a:t>décoration</a:t>
            </a:r>
            <a:r>
              <a:rPr lang="en-GB" altLang="fr-FR" sz="2000" b="1" dirty="0">
                <a:latin typeface="Times New Roman" panose="02020603050405020304" pitchFamily="18" charset="0"/>
                <a:cs typeface="Times New Roman" panose="02020603050405020304" pitchFamily="18" charset="0"/>
              </a:rPr>
              <a:t>, </a:t>
            </a:r>
            <a:r>
              <a:rPr lang="en-GB" altLang="fr-FR" sz="2000" b="1" dirty="0" err="1">
                <a:latin typeface="Times New Roman" panose="02020603050405020304" pitchFamily="18" charset="0"/>
                <a:cs typeface="Times New Roman" panose="02020603050405020304" pitchFamily="18" charset="0"/>
              </a:rPr>
              <a:t>en</a:t>
            </a:r>
            <a:r>
              <a:rPr lang="en-GB" altLang="fr-FR" sz="2000" b="1" dirty="0">
                <a:latin typeface="Times New Roman" panose="02020603050405020304" pitchFamily="18" charset="0"/>
                <a:cs typeface="Times New Roman" panose="02020603050405020304" pitchFamily="18" charset="0"/>
              </a:rPr>
              <a:t> </a:t>
            </a:r>
            <a:r>
              <a:rPr lang="en-GB" altLang="fr-FR" sz="2000" b="1" dirty="0" err="1">
                <a:latin typeface="Times New Roman" panose="02020603050405020304" pitchFamily="18" charset="0"/>
                <a:cs typeface="Times New Roman" panose="02020603050405020304" pitchFamily="18" charset="0"/>
              </a:rPr>
              <a:t>fonction</a:t>
            </a:r>
            <a:r>
              <a:rPr lang="en-GB" altLang="fr-FR" sz="2000" b="1" dirty="0">
                <a:latin typeface="Times New Roman" panose="02020603050405020304" pitchFamily="18" charset="0"/>
                <a:cs typeface="Times New Roman" panose="02020603050405020304" pitchFamily="18" charset="0"/>
              </a:rPr>
              <a:t> de la </a:t>
            </a:r>
            <a:r>
              <a:rPr lang="en-GB" altLang="fr-FR" sz="2000" b="1" dirty="0" err="1">
                <a:latin typeface="Times New Roman" panose="02020603050405020304" pitchFamily="18" charset="0"/>
                <a:cs typeface="Times New Roman" panose="02020603050405020304" pitchFamily="18" charset="0"/>
              </a:rPr>
              <a:t>capacité</a:t>
            </a:r>
            <a:r>
              <a:rPr lang="en-GB" altLang="fr-FR" sz="2000" b="1" dirty="0">
                <a:latin typeface="Times New Roman" panose="02020603050405020304" pitchFamily="18" charset="0"/>
                <a:cs typeface="Times New Roman" panose="02020603050405020304" pitchFamily="18" charset="0"/>
              </a:rPr>
              <a:t> </a:t>
            </a:r>
            <a:r>
              <a:rPr lang="en-GB" altLang="fr-FR" sz="2000" b="1" dirty="0" err="1">
                <a:latin typeface="Times New Roman" panose="02020603050405020304" pitchFamily="18" charset="0"/>
                <a:cs typeface="Times New Roman" panose="02020603050405020304" pitchFamily="18" charset="0"/>
              </a:rPr>
              <a:t>spatiale</a:t>
            </a:r>
            <a:r>
              <a:rPr lang="en-GB" altLang="fr-FR" sz="2000" b="1" dirty="0">
                <a:latin typeface="Times New Roman" panose="02020603050405020304" pitchFamily="18" charset="0"/>
                <a:cs typeface="Times New Roman" panose="02020603050405020304" pitchFamily="18" charset="0"/>
              </a:rPr>
              <a:t> </a:t>
            </a:r>
            <a:r>
              <a:rPr lang="en-GB" altLang="fr-FR" sz="2000" b="1" dirty="0" err="1">
                <a:latin typeface="Times New Roman" panose="02020603050405020304" pitchFamily="18" charset="0"/>
                <a:cs typeface="Times New Roman" panose="02020603050405020304" pitchFamily="18" charset="0"/>
              </a:rPr>
              <a:t>existante</a:t>
            </a:r>
            <a:r>
              <a:rPr lang="en-GB" altLang="fr-FR" sz="2000" b="1" dirty="0">
                <a:latin typeface="Times New Roman" panose="02020603050405020304" pitchFamily="18" charset="0"/>
                <a:cs typeface="Times New Roman" panose="02020603050405020304" pitchFamily="18" charset="0"/>
              </a:rPr>
              <a:t> </a:t>
            </a:r>
            <a:r>
              <a:rPr lang="en-GB" altLang="fr-FR" sz="2000" b="1" dirty="0" err="1">
                <a:latin typeface="Times New Roman" panose="02020603050405020304" pitchFamily="18" charset="0"/>
                <a:cs typeface="Times New Roman" panose="02020603050405020304" pitchFamily="18" charset="0"/>
              </a:rPr>
              <a:t>qu’il</a:t>
            </a:r>
            <a:r>
              <a:rPr lang="en-GB" altLang="fr-FR" sz="2000" b="1" dirty="0">
                <a:latin typeface="Times New Roman" panose="02020603050405020304" pitchFamily="18" charset="0"/>
                <a:cs typeface="Times New Roman" panose="02020603050405020304" pitchFamily="18" charset="0"/>
              </a:rPr>
              <a:t> </a:t>
            </a:r>
            <a:r>
              <a:rPr lang="en-GB" altLang="fr-FR" sz="2000" b="1" dirty="0" err="1">
                <a:latin typeface="Times New Roman" panose="02020603050405020304" pitchFamily="18" charset="0"/>
                <a:cs typeface="Times New Roman" panose="02020603050405020304" pitchFamily="18" charset="0"/>
              </a:rPr>
              <a:t>offre</a:t>
            </a:r>
            <a:r>
              <a:rPr lang="en-GB" altLang="fr-FR" sz="2000" b="1" dirty="0">
                <a:latin typeface="Times New Roman" panose="02020603050405020304" pitchFamily="18" charset="0"/>
                <a:cs typeface="Times New Roman" panose="02020603050405020304" pitchFamily="18" charset="0"/>
              </a:rPr>
              <a:t>, </a:t>
            </a:r>
            <a:r>
              <a:rPr lang="en-GB" altLang="fr-FR" sz="2000" b="1" dirty="0" err="1">
                <a:latin typeface="Times New Roman" panose="02020603050405020304" pitchFamily="18" charset="0"/>
                <a:cs typeface="Times New Roman" panose="02020603050405020304" pitchFamily="18" charset="0"/>
              </a:rPr>
              <a:t>en</a:t>
            </a:r>
            <a:r>
              <a:rPr lang="en-GB" altLang="fr-FR" sz="2000" b="1" dirty="0">
                <a:latin typeface="Times New Roman" panose="02020603050405020304" pitchFamily="18" charset="0"/>
                <a:cs typeface="Times New Roman" panose="02020603050405020304" pitchFamily="18" charset="0"/>
              </a:rPr>
              <a:t> </a:t>
            </a:r>
            <a:r>
              <a:rPr lang="en-GB" altLang="fr-FR" sz="2000" b="1" dirty="0" err="1">
                <a:latin typeface="Times New Roman" panose="02020603050405020304" pitchFamily="18" charset="0"/>
                <a:cs typeface="Times New Roman" panose="02020603050405020304" pitchFamily="18" charset="0"/>
              </a:rPr>
              <a:t>adéquation</a:t>
            </a:r>
            <a:r>
              <a:rPr lang="en-GB" altLang="fr-FR" sz="2000" b="1" dirty="0">
                <a:latin typeface="Times New Roman" panose="02020603050405020304" pitchFamily="18" charset="0"/>
                <a:cs typeface="Times New Roman" panose="02020603050405020304" pitchFamily="18" charset="0"/>
              </a:rPr>
              <a:t> avec les </a:t>
            </a:r>
            <a:r>
              <a:rPr lang="en-GB" altLang="fr-FR" sz="2000" b="1" dirty="0" err="1">
                <a:latin typeface="Times New Roman" panose="02020603050405020304" pitchFamily="18" charset="0"/>
                <a:cs typeface="Times New Roman" panose="02020603050405020304" pitchFamily="18" charset="0"/>
              </a:rPr>
              <a:t>besoins</a:t>
            </a:r>
            <a:r>
              <a:rPr lang="en-GB" altLang="fr-FR" sz="2000" b="1" dirty="0">
                <a:latin typeface="Times New Roman" panose="02020603050405020304" pitchFamily="18" charset="0"/>
                <a:cs typeface="Times New Roman" panose="02020603050405020304" pitchFamily="18" charset="0"/>
              </a:rPr>
              <a:t> des femmes </a:t>
            </a:r>
            <a:r>
              <a:rPr lang="en-GB" altLang="fr-FR" sz="2000" b="1" dirty="0" err="1">
                <a:latin typeface="Times New Roman" panose="02020603050405020304" pitchFamily="18" charset="0"/>
                <a:cs typeface="Times New Roman" panose="02020603050405020304" pitchFamily="18" charset="0"/>
              </a:rPr>
              <a:t>artisanes</a:t>
            </a:r>
            <a:r>
              <a:rPr lang="en-GB" altLang="fr-FR" sz="2000" b="1" dirty="0">
                <a:latin typeface="Times New Roman" panose="02020603050405020304" pitchFamily="18" charset="0"/>
                <a:cs typeface="Times New Roman" panose="02020603050405020304" pitchFamily="18" charset="0"/>
              </a:rPr>
              <a:t> ;</a:t>
            </a:r>
            <a:endParaRPr lang="fr-FR" altLang="fr-FR" sz="2400" b="1" dirty="0">
              <a:latin typeface="Cambria" panose="02040503050406030204" pitchFamily="18" charset="0"/>
              <a:cs typeface="Times New Roman" panose="02020603050405020304" pitchFamily="18" charset="0"/>
            </a:endParaRPr>
          </a:p>
          <a:p>
            <a:pPr>
              <a:lnSpc>
                <a:spcPct val="150000"/>
              </a:lnSpc>
              <a:buFont typeface="Wingdings" panose="05000000000000000000" pitchFamily="2" charset="2"/>
              <a:buChar char="Ø"/>
            </a:pPr>
            <a:r>
              <a:rPr lang="en-GB" altLang="fr-FR" sz="2000" b="1" dirty="0">
                <a:latin typeface="Times New Roman" panose="02020603050405020304" pitchFamily="18" charset="0"/>
                <a:cs typeface="Times New Roman" panose="02020603050405020304" pitchFamily="18" charset="0"/>
              </a:rPr>
              <a:t>la </a:t>
            </a:r>
            <a:r>
              <a:rPr lang="en-GB" altLang="fr-FR" sz="2000" b="1" dirty="0" err="1">
                <a:latin typeface="Times New Roman" panose="02020603050405020304" pitchFamily="18" charset="0"/>
                <a:cs typeface="Times New Roman" panose="02020603050405020304" pitchFamily="18" charset="0"/>
              </a:rPr>
              <a:t>réhabilitation</a:t>
            </a:r>
            <a:r>
              <a:rPr lang="en-GB" altLang="fr-FR" sz="2000" b="1" dirty="0">
                <a:latin typeface="Times New Roman" panose="02020603050405020304" pitchFamily="18" charset="0"/>
                <a:cs typeface="Times New Roman" panose="02020603050405020304" pitchFamily="18" charset="0"/>
              </a:rPr>
              <a:t> et </a:t>
            </a:r>
            <a:r>
              <a:rPr lang="en-GB" altLang="fr-FR" sz="2000" b="1" dirty="0" err="1">
                <a:latin typeface="Times New Roman" panose="02020603050405020304" pitchFamily="18" charset="0"/>
                <a:cs typeface="Times New Roman" panose="02020603050405020304" pitchFamily="18" charset="0"/>
              </a:rPr>
              <a:t>une</a:t>
            </a:r>
            <a:r>
              <a:rPr lang="en-GB" altLang="fr-FR" sz="2000" b="1" dirty="0">
                <a:latin typeface="Times New Roman" panose="02020603050405020304" pitchFamily="18" charset="0"/>
                <a:cs typeface="Times New Roman" panose="02020603050405020304" pitchFamily="18" charset="0"/>
              </a:rPr>
              <a:t> nouvelle revitalisation de </a:t>
            </a:r>
            <a:r>
              <a:rPr lang="en-GB" altLang="fr-FR" sz="2000" b="1" dirty="0" err="1">
                <a:latin typeface="Times New Roman" panose="02020603050405020304" pitchFamily="18" charset="0"/>
                <a:cs typeface="Times New Roman" panose="02020603050405020304" pitchFamily="18" charset="0"/>
              </a:rPr>
              <a:t>l’espace</a:t>
            </a:r>
            <a:r>
              <a:rPr lang="en-GB" altLang="fr-FR" sz="2000" b="1" dirty="0">
                <a:latin typeface="Times New Roman" panose="02020603050405020304" pitchFamily="18" charset="0"/>
                <a:cs typeface="Times New Roman" panose="02020603050405020304" pitchFamily="18" charset="0"/>
              </a:rPr>
              <a:t>  entre le </a:t>
            </a:r>
            <a:r>
              <a:rPr lang="en-GB" altLang="fr-FR" sz="2000" b="1" dirty="0" err="1">
                <a:latin typeface="Times New Roman" panose="02020603050405020304" pitchFamily="18" charset="0"/>
                <a:cs typeface="Times New Roman" panose="02020603050405020304" pitchFamily="18" charset="0"/>
              </a:rPr>
              <a:t>traditionnel</a:t>
            </a:r>
            <a:r>
              <a:rPr lang="en-GB" altLang="fr-FR" sz="2000" b="1" dirty="0">
                <a:latin typeface="Times New Roman" panose="02020603050405020304" pitchFamily="18" charset="0"/>
                <a:cs typeface="Times New Roman" panose="02020603050405020304" pitchFamily="18" charset="0"/>
              </a:rPr>
              <a:t> et le </a:t>
            </a:r>
            <a:r>
              <a:rPr lang="en-GB" altLang="fr-FR" sz="2000" b="1" dirty="0" err="1">
                <a:latin typeface="Times New Roman" panose="02020603050405020304" pitchFamily="18" charset="0"/>
                <a:cs typeface="Times New Roman" panose="02020603050405020304" pitchFamily="18" charset="0"/>
              </a:rPr>
              <a:t>moderne</a:t>
            </a:r>
            <a:r>
              <a:rPr lang="en-GB" altLang="fr-FR" sz="2000" b="1" dirty="0">
                <a:latin typeface="Times New Roman" panose="02020603050405020304" pitchFamily="18" charset="0"/>
                <a:cs typeface="Times New Roman" panose="02020603050405020304" pitchFamily="18" charset="0"/>
              </a:rPr>
              <a:t> </a:t>
            </a:r>
            <a:r>
              <a:rPr lang="en-GB" altLang="fr-FR" sz="2000" b="1" dirty="0" err="1">
                <a:latin typeface="Times New Roman" panose="02020603050405020304" pitchFamily="18" charset="0"/>
                <a:cs typeface="Times New Roman" panose="02020603050405020304" pitchFamily="18" charset="0"/>
              </a:rPr>
              <a:t>comme</a:t>
            </a:r>
            <a:r>
              <a:rPr lang="en-GB" altLang="fr-FR" sz="2000" b="1" dirty="0">
                <a:latin typeface="Times New Roman" panose="02020603050405020304" pitchFamily="18" charset="0"/>
                <a:cs typeface="Times New Roman" panose="02020603050405020304" pitchFamily="18" charset="0"/>
              </a:rPr>
              <a:t> le </a:t>
            </a:r>
            <a:r>
              <a:rPr lang="en-GB" altLang="fr-FR" sz="2000" b="1" dirty="0" err="1">
                <a:latin typeface="Times New Roman" panose="02020603050405020304" pitchFamily="18" charset="0"/>
                <a:cs typeface="Times New Roman" panose="02020603050405020304" pitchFamily="18" charset="0"/>
              </a:rPr>
              <a:t>souhaite</a:t>
            </a:r>
            <a:r>
              <a:rPr lang="en-GB" altLang="fr-FR" sz="2000" b="1" dirty="0">
                <a:latin typeface="Times New Roman" panose="02020603050405020304" pitchFamily="18" charset="0"/>
                <a:cs typeface="Times New Roman" panose="02020603050405020304" pitchFamily="18" charset="0"/>
              </a:rPr>
              <a:t> les femmes </a:t>
            </a:r>
            <a:r>
              <a:rPr lang="en-GB" altLang="fr-FR" sz="2000" b="1" dirty="0" err="1">
                <a:latin typeface="Times New Roman" panose="02020603050405020304" pitchFamily="18" charset="0"/>
                <a:cs typeface="Times New Roman" panose="02020603050405020304" pitchFamily="18" charset="0"/>
              </a:rPr>
              <a:t>artisanes</a:t>
            </a:r>
            <a:r>
              <a:rPr lang="en-GB" altLang="fr-FR" sz="2000" b="1" dirty="0">
                <a:latin typeface="Times New Roman" panose="02020603050405020304" pitchFamily="18" charset="0"/>
                <a:cs typeface="Times New Roman" panose="02020603050405020304" pitchFamily="18" charset="0"/>
              </a:rPr>
              <a:t> </a:t>
            </a:r>
            <a:r>
              <a:rPr lang="en-GB" altLang="fr-FR" sz="2000" b="1" dirty="0" err="1">
                <a:latin typeface="Times New Roman" panose="02020603050405020304" pitchFamily="18" charset="0"/>
                <a:cs typeface="Times New Roman" panose="02020603050405020304" pitchFamily="18" charset="0"/>
              </a:rPr>
              <a:t>interviewées</a:t>
            </a:r>
            <a:r>
              <a:rPr lang="en-GB" altLang="fr-FR" sz="2000" b="1" dirty="0">
                <a:latin typeface="Times New Roman" panose="02020603050405020304" pitchFamily="18" charset="0"/>
                <a:cs typeface="Times New Roman" panose="02020603050405020304" pitchFamily="18" charset="0"/>
              </a:rPr>
              <a:t>. </a:t>
            </a:r>
            <a:endParaRPr lang="fr-FR" altLang="fr-FR" sz="2000" dirty="0"/>
          </a:p>
        </p:txBody>
      </p:sp>
      <p:sp>
        <p:nvSpPr>
          <p:cNvPr id="4" name="Rectangle 3"/>
          <p:cNvSpPr/>
          <p:nvPr/>
        </p:nvSpPr>
        <p:spPr>
          <a:xfrm>
            <a:off x="3998912" y="476709"/>
            <a:ext cx="5287858" cy="579518"/>
          </a:xfrm>
          <a:prstGeom prst="rect">
            <a:avLst/>
          </a:prstGeom>
        </p:spPr>
        <p:txBody>
          <a:bodyPr wrap="none">
            <a:spAutoFit/>
          </a:bodyPr>
          <a:lstStyle/>
          <a:p>
            <a:pPr>
              <a:lnSpc>
                <a:spcPct val="150000"/>
              </a:lnSpc>
            </a:pPr>
            <a:r>
              <a:rPr lang="fr-FR" altLang="fr-FR" sz="2400" b="1" dirty="0">
                <a:solidFill>
                  <a:srgbClr val="C00000"/>
                </a:solidFill>
                <a:latin typeface="Times New Roman" panose="02020603050405020304" pitchFamily="18" charset="0"/>
                <a:cs typeface="Times New Roman" panose="02020603050405020304" pitchFamily="18" charset="0"/>
              </a:rPr>
              <a:t> 5.1 Problématique et situation actuelle</a:t>
            </a:r>
            <a:endParaRPr lang="fr-FR" altLang="fr-FR" sz="2000" b="1" dirty="0">
              <a:solidFill>
                <a:srgbClr val="C00000"/>
              </a:solidFill>
              <a:latin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8187945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828611" y="879196"/>
            <a:ext cx="6167073" cy="68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F6C0AA"/>
              </a:buClr>
              <a:buSzPct val="85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1B587C"/>
              </a:buClr>
              <a:buSzPct val="80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1B587C"/>
              </a:buClr>
              <a:buChar char="o"/>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9pPr>
          </a:lstStyle>
          <a:p>
            <a:pPr algn="ctr">
              <a:lnSpc>
                <a:spcPct val="107000"/>
              </a:lnSpc>
              <a:spcBef>
                <a:spcPct val="0"/>
              </a:spcBef>
              <a:spcAft>
                <a:spcPts val="800"/>
              </a:spcAft>
              <a:buClrTx/>
              <a:buSzTx/>
              <a:buNone/>
            </a:pPr>
            <a:r>
              <a:rPr lang="x-none" altLang="fr-FR" sz="3600" b="1" dirty="0">
                <a:solidFill>
                  <a:srgbClr val="000090"/>
                </a:solidFill>
                <a:latin typeface="Calibri" panose="020F0502020204030204" pitchFamily="34" charset="0"/>
                <a:ea typeface="MS Gothic" panose="020B0609070205080204" pitchFamily="49" charset="-128"/>
              </a:rPr>
              <a:t>دراسة موجزة لفضاء التعاونيات النسوي</a:t>
            </a:r>
            <a:endParaRPr lang="fr-FR" altLang="fr-FR" sz="1800" b="1" dirty="0">
              <a:latin typeface="Cambria" panose="02040503050406030204" pitchFamily="18" charset="0"/>
              <a:ea typeface="MS Gothic" panose="020B0609070205080204" pitchFamily="49" charset="-128"/>
              <a:cs typeface="Times New Roman" panose="02020603050405020304" pitchFamily="18" charset="0"/>
            </a:endParaRPr>
          </a:p>
        </p:txBody>
      </p:sp>
      <p:sp>
        <p:nvSpPr>
          <p:cNvPr id="4" name="Rectangle 4"/>
          <p:cNvSpPr>
            <a:spLocks noChangeArrowheads="1"/>
          </p:cNvSpPr>
          <p:nvPr/>
        </p:nvSpPr>
        <p:spPr bwMode="auto">
          <a:xfrm>
            <a:off x="3801035" y="2496205"/>
            <a:ext cx="7343962" cy="3056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F6C0AA"/>
              </a:buClr>
              <a:buSzPct val="85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1B587C"/>
              </a:buClr>
              <a:buSzPct val="80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1B587C"/>
              </a:buClr>
              <a:buChar char="o"/>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9pPr>
          </a:lstStyle>
          <a:p>
            <a:pPr algn="r">
              <a:lnSpc>
                <a:spcPct val="107000"/>
              </a:lnSpc>
              <a:spcBef>
                <a:spcPct val="0"/>
              </a:spcBef>
              <a:spcAft>
                <a:spcPts val="800"/>
              </a:spcAft>
              <a:buClrTx/>
              <a:buSzTx/>
              <a:buNone/>
            </a:pPr>
            <a:r>
              <a:rPr lang="x-none" altLang="fr-FR" sz="3600" b="1" dirty="0">
                <a:solidFill>
                  <a:srgbClr val="17365D"/>
                </a:solidFill>
                <a:latin typeface="Calibri" panose="020F0502020204030204" pitchFamily="34" charset="0"/>
                <a:ea typeface="MS Gothic" panose="020B0609070205080204" pitchFamily="49" charset="-128"/>
              </a:rPr>
              <a:t>تـــــقديـــــــــــــــــــــــــم</a:t>
            </a:r>
            <a:r>
              <a:rPr lang="ar-MA" altLang="fr-FR" sz="1800" b="1" dirty="0">
                <a:latin typeface="Cambria" panose="02040503050406030204" pitchFamily="18" charset="0"/>
                <a:ea typeface="MS Gothic" panose="020B0609070205080204" pitchFamily="49" charset="-128"/>
              </a:rPr>
              <a:t/>
            </a:r>
            <a:br>
              <a:rPr lang="ar-MA" altLang="fr-FR" sz="1800" b="1" dirty="0">
                <a:latin typeface="Cambria" panose="02040503050406030204" pitchFamily="18" charset="0"/>
                <a:ea typeface="MS Gothic" panose="020B0609070205080204" pitchFamily="49" charset="-128"/>
              </a:rPr>
            </a:br>
            <a:r>
              <a:rPr lang="ar-MA" altLang="fr-FR" sz="1800" b="1" dirty="0">
                <a:latin typeface="Cambria" panose="02040503050406030204" pitchFamily="18" charset="0"/>
                <a:ea typeface="MS Gothic" panose="020B0609070205080204" pitchFamily="49" charset="-128"/>
              </a:rPr>
              <a:t>فضاء التعاونيات النسوية، الكائن بشارع فلسطين الطابق الأول، مكون من 20 محل على شكل </a:t>
            </a:r>
            <a:r>
              <a:rPr lang="ar-MA" altLang="fr-FR" sz="1800" b="1" dirty="0" err="1">
                <a:latin typeface="Cambria" panose="02040503050406030204" pitchFamily="18" charset="0"/>
                <a:ea typeface="MS Gothic" panose="020B0609070205080204" pitchFamily="49" charset="-128"/>
              </a:rPr>
              <a:t>كيوسكات</a:t>
            </a:r>
            <a:r>
              <a:rPr lang="ar-MA" altLang="fr-FR" sz="1800" b="1" dirty="0">
                <a:latin typeface="Cambria" panose="02040503050406030204" pitchFamily="18" charset="0"/>
                <a:ea typeface="MS Gothic" panose="020B0609070205080204" pitchFamily="49" charset="-128"/>
              </a:rPr>
              <a:t> دشن من طرف صاحب الجلالة مـحمد السادس نصره الله، في إطار المبادرة الوطنية للتنمية البشرية.</a:t>
            </a:r>
            <a:br>
              <a:rPr lang="ar-MA" altLang="fr-FR" sz="1800" b="1" dirty="0">
                <a:latin typeface="Cambria" panose="02040503050406030204" pitchFamily="18" charset="0"/>
                <a:ea typeface="MS Gothic" panose="020B0609070205080204" pitchFamily="49" charset="-128"/>
              </a:rPr>
            </a:br>
            <a:r>
              <a:rPr lang="ar-MA" altLang="fr-FR" sz="1800" b="1" dirty="0">
                <a:latin typeface="Cambria" panose="02040503050406030204" pitchFamily="18" charset="0"/>
                <a:ea typeface="MS Gothic" panose="020B0609070205080204" pitchFamily="49" charset="-128"/>
              </a:rPr>
              <a:t>استفادت من هذه المحلات 27 تعاونية حرفية تابعة للصناعة التقليدية حيث بعض المحلات فيها ازدواجية {تعاونيتين داخل محل واحد}.</a:t>
            </a:r>
            <a:br>
              <a:rPr lang="ar-MA" altLang="fr-FR" sz="1800" b="1" dirty="0">
                <a:latin typeface="Cambria" panose="02040503050406030204" pitchFamily="18" charset="0"/>
                <a:ea typeface="MS Gothic" panose="020B0609070205080204" pitchFamily="49" charset="-128"/>
              </a:rPr>
            </a:br>
            <a:r>
              <a:rPr lang="ar-MA" altLang="fr-FR" sz="1800" b="1" dirty="0">
                <a:latin typeface="Cambria" panose="02040503050406030204" pitchFamily="18" charset="0"/>
                <a:ea typeface="MS Gothic" panose="020B0609070205080204" pitchFamily="49" charset="-128"/>
              </a:rPr>
              <a:t>حاليا، </a:t>
            </a:r>
            <a:r>
              <a:rPr lang="ar-MA" altLang="fr-FR" sz="1800" b="1" dirty="0" err="1">
                <a:latin typeface="Cambria" panose="02040503050406030204" pitchFamily="18" charset="0"/>
                <a:ea typeface="MS Gothic" panose="020B0609070205080204" pitchFamily="49" charset="-128"/>
              </a:rPr>
              <a:t>وبالاجماع</a:t>
            </a:r>
            <a:r>
              <a:rPr lang="ar-MA" altLang="fr-FR" sz="1800" b="1" dirty="0">
                <a:latin typeface="Cambria" panose="02040503050406030204" pitchFamily="18" charset="0"/>
                <a:ea typeface="MS Gothic" panose="020B0609070205080204" pitchFamily="49" charset="-128"/>
              </a:rPr>
              <a:t> 19 تعاونية حرفية </a:t>
            </a:r>
            <a:r>
              <a:rPr lang="ar-MA" altLang="fr-FR" sz="1800" b="1" dirty="0" err="1">
                <a:latin typeface="Cambria" panose="02040503050406030204" pitchFamily="18" charset="0"/>
                <a:ea typeface="MS Gothic" panose="020B0609070205080204" pitchFamily="49" charset="-128"/>
              </a:rPr>
              <a:t>لاتنوب</a:t>
            </a:r>
            <a:r>
              <a:rPr lang="ar-MA" altLang="fr-FR" sz="1800" b="1" dirty="0">
                <a:latin typeface="Cambria" panose="02040503050406030204" pitchFamily="18" charset="0"/>
                <a:ea typeface="MS Gothic" panose="020B0609070205080204" pitchFamily="49" charset="-128"/>
              </a:rPr>
              <a:t> عليها اي جمعية داخل هذا الفضاء، </a:t>
            </a:r>
            <a:r>
              <a:rPr lang="ar-MA" altLang="fr-FR" sz="1800" b="1" dirty="0" err="1">
                <a:latin typeface="Cambria" panose="02040503050406030204" pitchFamily="18" charset="0"/>
                <a:ea typeface="MS Gothic" panose="020B0609070205080204" pitchFamily="49" charset="-128"/>
              </a:rPr>
              <a:t>الجمعيةالتي</a:t>
            </a:r>
            <a:r>
              <a:rPr lang="ar-MA" altLang="fr-FR" sz="1800" b="1" dirty="0">
                <a:latin typeface="Cambria" panose="02040503050406030204" pitchFamily="18" charset="0"/>
                <a:ea typeface="MS Gothic" panose="020B0609070205080204" pitchFamily="49" charset="-128"/>
              </a:rPr>
              <a:t> تفرض وجودها في هذا الفضاء ارتكبت خروقات كثيرة، ولاحق لها ان تدمج تعاونيات على الصعيد الإقليمي داخل هذا الفضاء النسوي</a:t>
            </a:r>
            <a:endParaRPr lang="fr-FR" altLang="fr-FR" sz="1200" b="1" dirty="0">
              <a:latin typeface="Cambria" panose="02040503050406030204" pitchFamily="18" charset="0"/>
              <a:ea typeface="MS Gothic" panose="020B0609070205080204" pitchFamily="49" charset="-128"/>
              <a:cs typeface="Times New Roman" panose="02020603050405020304" pitchFamily="18" charset="0"/>
            </a:endParaRPr>
          </a:p>
        </p:txBody>
      </p:sp>
      <p:pic>
        <p:nvPicPr>
          <p:cNvPr id="5"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5106" y="2032561"/>
            <a:ext cx="3404348" cy="1976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34564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5629836" y="2494166"/>
            <a:ext cx="515349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F6C0AA"/>
              </a:buClr>
              <a:buSzPct val="85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1B587C"/>
              </a:buClr>
              <a:buSzPct val="80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1B587C"/>
              </a:buClr>
              <a:buChar char="o"/>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9pPr>
          </a:lstStyle>
          <a:p>
            <a:pPr algn="r">
              <a:spcBef>
                <a:spcPct val="0"/>
              </a:spcBef>
              <a:buClrTx/>
              <a:buSzTx/>
              <a:buFontTx/>
              <a:buNone/>
            </a:pPr>
            <a:r>
              <a:rPr lang="ar-MA" altLang="fr-FR" sz="3600" b="1" u="sng" dirty="0">
                <a:solidFill>
                  <a:srgbClr val="4F81BD"/>
                </a:solidFill>
                <a:latin typeface="Arial" panose="020B0604020202020204" pitchFamily="34" charset="0"/>
              </a:rPr>
              <a:t>الواجهات الخـارجية:</a:t>
            </a:r>
            <a:r>
              <a:rPr lang="ar-MA" altLang="fr-FR" sz="2400" b="1" dirty="0">
                <a:latin typeface="Arial" panose="020B0604020202020204" pitchFamily="34" charset="0"/>
              </a:rPr>
              <a:t/>
            </a:r>
            <a:br>
              <a:rPr lang="ar-MA" altLang="fr-FR" sz="2400" b="1" dirty="0">
                <a:latin typeface="Arial" panose="020B0604020202020204" pitchFamily="34" charset="0"/>
              </a:rPr>
            </a:br>
            <a:r>
              <a:rPr lang="ar-MA" altLang="fr-FR" sz="2000" b="1" dirty="0">
                <a:latin typeface="Arial" panose="020B0604020202020204" pitchFamily="34" charset="0"/>
              </a:rPr>
              <a:t>   </a:t>
            </a:r>
            <a:r>
              <a:rPr lang="ar-MA" altLang="fr-FR" sz="2000" b="1" u="sng" dirty="0">
                <a:solidFill>
                  <a:srgbClr val="4F81BD"/>
                </a:solidFill>
                <a:latin typeface="Arial" panose="020B0604020202020204" pitchFamily="34" charset="0"/>
              </a:rPr>
              <a:t>- الواجهة الثانوية</a:t>
            </a:r>
            <a:r>
              <a:rPr lang="ar-MA" altLang="fr-FR" sz="2000" b="1" u="sng" dirty="0">
                <a:latin typeface="Arial" panose="020B0604020202020204" pitchFamily="34" charset="0"/>
              </a:rPr>
              <a:t>:</a:t>
            </a:r>
            <a:r>
              <a:rPr lang="ar-MA" altLang="fr-FR" sz="2000" b="1" dirty="0">
                <a:latin typeface="Arial" panose="020B0604020202020204" pitchFamily="34" charset="0"/>
              </a:rPr>
              <a:t> يجب ازاحة لافتة المكتوب عليها "سوق السمك" وتلصيقها في باب سوق السمك.</a:t>
            </a:r>
            <a:br>
              <a:rPr lang="ar-MA" altLang="fr-FR" sz="2000" b="1" dirty="0">
                <a:latin typeface="Arial" panose="020B0604020202020204" pitchFamily="34" charset="0"/>
              </a:rPr>
            </a:br>
            <a:r>
              <a:rPr lang="ar-MA" altLang="fr-FR" sz="2000" b="1" dirty="0">
                <a:latin typeface="Arial" panose="020B0604020202020204" pitchFamily="34" charset="0"/>
              </a:rPr>
              <a:t>   ×منع وقوف الشاحنات أمام الفضاء. </a:t>
            </a:r>
            <a:endParaRPr lang="fr-FR" altLang="fr-FR" sz="2000" b="1" dirty="0">
              <a:latin typeface="Arial" panose="020B0604020202020204" pitchFamily="34" charset="0"/>
              <a:cs typeface="Times New Roman" panose="02020603050405020304" pitchFamily="18" charset="0"/>
            </a:endParaRPr>
          </a:p>
        </p:txBody>
      </p:sp>
      <p:pic>
        <p:nvPicPr>
          <p:cNvPr id="4" name="Image 3" descr="H2.jpg"/>
          <p:cNvPicPr/>
          <p:nvPr/>
        </p:nvPicPr>
        <p:blipFill>
          <a:blip r:embed="rId2" cstate="print"/>
          <a:stretch>
            <a:fillRect/>
          </a:stretch>
        </p:blipFill>
        <p:spPr>
          <a:xfrm>
            <a:off x="1846727" y="1181702"/>
            <a:ext cx="3783109" cy="22966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Espace réservé du contenu 3" descr="IMG-20181030-WA0003 (1).jpg"/>
          <p:cNvPicPr/>
          <p:nvPr/>
        </p:nvPicPr>
        <p:blipFill>
          <a:blip r:embed="rId3"/>
          <a:srcRect t="1115" b="1115"/>
          <a:stretch>
            <a:fillRect/>
          </a:stretch>
        </p:blipFill>
        <p:spPr>
          <a:xfrm>
            <a:off x="1775009" y="3719645"/>
            <a:ext cx="3783109" cy="20805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312068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357717" y="1293532"/>
            <a:ext cx="8424863"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F6C0AA"/>
              </a:buClr>
              <a:buSzPct val="85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1B587C"/>
              </a:buClr>
              <a:buSzPct val="80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1B587C"/>
              </a:buClr>
              <a:buChar char="o"/>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9pPr>
          </a:lstStyle>
          <a:p>
            <a:pPr algn="r">
              <a:spcBef>
                <a:spcPct val="0"/>
              </a:spcBef>
              <a:buClrTx/>
              <a:buSzTx/>
              <a:buFontTx/>
              <a:buNone/>
            </a:pPr>
            <a:r>
              <a:rPr lang="ar-MA" altLang="fr-FR" sz="2800" b="1" u="sng" dirty="0">
                <a:solidFill>
                  <a:srgbClr val="4F81BD"/>
                </a:solidFill>
                <a:latin typeface="Arial" panose="020B0604020202020204" pitchFamily="34" charset="0"/>
              </a:rPr>
              <a:t>الواجهة الأساسية:</a:t>
            </a:r>
            <a:r>
              <a:rPr lang="ar-MA" altLang="fr-FR" sz="2800" b="1" dirty="0">
                <a:latin typeface="Arial" panose="020B0604020202020204" pitchFamily="34" charset="0"/>
              </a:rPr>
              <a:t> {جهة مكتب} الدرج أو السلالم يجب تغيير شكلها الحلزوني وان تركب بشكل مباشر من الرصيف الى باب الطابق الاول.</a:t>
            </a:r>
            <a:br>
              <a:rPr lang="ar-MA" altLang="fr-FR" sz="2800" b="1" dirty="0">
                <a:latin typeface="Arial" panose="020B0604020202020204" pitchFamily="34" charset="0"/>
              </a:rPr>
            </a:br>
            <a:r>
              <a:rPr lang="ar-MA" altLang="fr-FR" sz="2800" b="1" dirty="0">
                <a:latin typeface="Arial" panose="020B0604020202020204" pitchFamily="34" charset="0"/>
              </a:rPr>
              <a:t>   ×إضافة ممر </a:t>
            </a:r>
            <a:r>
              <a:rPr lang="ar-MA" altLang="fr-FR" sz="2800" b="1" dirty="0" err="1">
                <a:latin typeface="Arial" panose="020B0604020202020204" pitchFamily="34" charset="0"/>
              </a:rPr>
              <a:t>الولوجية</a:t>
            </a:r>
            <a:r>
              <a:rPr lang="ar-MA" altLang="fr-FR" sz="2800" b="1" dirty="0">
                <a:latin typeface="Arial" panose="020B0604020202020204" pitchFamily="34" charset="0"/>
              </a:rPr>
              <a:t> لذوي الاحتياجات الخاصة.</a:t>
            </a:r>
            <a:endParaRPr lang="fr-FR" altLang="fr-FR" sz="2800" b="1" dirty="0">
              <a:latin typeface="Arial" panose="020B0604020202020204" pitchFamily="34" charset="0"/>
              <a:cs typeface="Times New Roman" panose="02020603050405020304" pitchFamily="18" charset="0"/>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4035" y="2927469"/>
            <a:ext cx="4532815" cy="2845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90664" y="3023039"/>
            <a:ext cx="4714819" cy="2732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12404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3747247" y="953902"/>
            <a:ext cx="7226674"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F6C0AA"/>
              </a:buClr>
              <a:buSzPct val="85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1B587C"/>
              </a:buClr>
              <a:buSzPct val="80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1B587C"/>
              </a:buClr>
              <a:buChar char="o"/>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9pPr>
          </a:lstStyle>
          <a:p>
            <a:pPr algn="r">
              <a:spcBef>
                <a:spcPct val="0"/>
              </a:spcBef>
              <a:buClrTx/>
              <a:buSzTx/>
              <a:buFontTx/>
              <a:buNone/>
            </a:pPr>
            <a:r>
              <a:rPr lang="ar-MA" altLang="fr-FR" sz="2800" b="1" dirty="0">
                <a:latin typeface="Arial" panose="020B0604020202020204" pitchFamily="34" charset="0"/>
              </a:rPr>
              <a:t>يجب تعليق لافتات حرفية في الواجهتين وديكورات في كلتا الادراج، تخص الصناعة التقليدية.  </a:t>
            </a:r>
            <a:br>
              <a:rPr lang="ar-MA" altLang="fr-FR" sz="2800" b="1" dirty="0">
                <a:latin typeface="Arial" panose="020B0604020202020204" pitchFamily="34" charset="0"/>
              </a:rPr>
            </a:br>
            <a:r>
              <a:rPr lang="ar-MA" altLang="fr-FR" sz="2800" b="1" dirty="0">
                <a:latin typeface="Arial" panose="020B0604020202020204" pitchFamily="34" charset="0"/>
              </a:rPr>
              <a:t>   ×استغلال جزئي من الطابق السفلي قرب السلالم "</a:t>
            </a:r>
            <a:r>
              <a:rPr lang="ar-MA" altLang="fr-FR" sz="2800" dirty="0" err="1">
                <a:latin typeface="Arial" panose="020B0604020202020204" pitchFamily="34" charset="0"/>
              </a:rPr>
              <a:t>كمقهى</a:t>
            </a:r>
            <a:r>
              <a:rPr lang="ar-MA" altLang="fr-FR" sz="2800" b="1" dirty="0" err="1">
                <a:latin typeface="Arial" panose="020B0604020202020204" pitchFamily="34" charset="0"/>
              </a:rPr>
              <a:t>صغير</a:t>
            </a:r>
            <a:r>
              <a:rPr lang="ar-MA" altLang="fr-FR" sz="2800" b="1" dirty="0">
                <a:latin typeface="Arial" panose="020B0604020202020204" pitchFamily="34" charset="0"/>
              </a:rPr>
              <a:t> تستغله التعاونيات الحرفية المستفيدة من الفضاء والمتخصصة في الحلويات.</a:t>
            </a:r>
            <a:endParaRPr lang="fr-FR" altLang="fr-FR" sz="2800" b="1" dirty="0">
              <a:latin typeface="Arial" panose="020B0604020202020204" pitchFamily="34" charset="0"/>
              <a:cs typeface="Times New Roman" panose="02020603050405020304" pitchFamily="18" charset="0"/>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4935" y="2992587"/>
            <a:ext cx="4511111" cy="2922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65807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097741" y="902635"/>
            <a:ext cx="9053233" cy="5194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F6C0AA"/>
              </a:buClr>
              <a:buSzPct val="85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1B587C"/>
              </a:buClr>
              <a:buSzPct val="80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1B587C"/>
              </a:buClr>
              <a:buChar char="o"/>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9pPr>
          </a:lstStyle>
          <a:p>
            <a:pPr algn="r">
              <a:lnSpc>
                <a:spcPct val="150000"/>
              </a:lnSpc>
              <a:spcBef>
                <a:spcPct val="0"/>
              </a:spcBef>
              <a:spcAft>
                <a:spcPts val="800"/>
              </a:spcAft>
              <a:buClrTx/>
              <a:buSzTx/>
              <a:buNone/>
            </a:pPr>
            <a:r>
              <a:rPr lang="ar-MA" altLang="fr-FR" sz="3200" b="1" u="sng" dirty="0">
                <a:solidFill>
                  <a:srgbClr val="4F81BD"/>
                </a:solidFill>
                <a:latin typeface="Cambria" panose="02040503050406030204" pitchFamily="18" charset="0"/>
              </a:rPr>
              <a:t>التغيرات المتوخاة داخل الفضاء</a:t>
            </a:r>
            <a:r>
              <a:rPr lang="ar-MA" altLang="fr-FR" sz="3200" b="1" u="sng" dirty="0" smtClean="0">
                <a:solidFill>
                  <a:srgbClr val="4F81BD"/>
                </a:solidFill>
                <a:latin typeface="Cambria" panose="02040503050406030204" pitchFamily="18" charset="0"/>
              </a:rPr>
              <a:t>:</a:t>
            </a:r>
            <a:r>
              <a:rPr lang="ar-MA" altLang="fr-FR" sz="2400" b="1" dirty="0">
                <a:latin typeface="Cambria" panose="02040503050406030204" pitchFamily="18" charset="0"/>
              </a:rPr>
              <a:t/>
            </a:r>
            <a:br>
              <a:rPr lang="ar-MA" altLang="fr-FR" sz="2400" b="1" dirty="0">
                <a:latin typeface="Cambria" panose="02040503050406030204" pitchFamily="18" charset="0"/>
              </a:rPr>
            </a:br>
            <a:r>
              <a:rPr lang="ar-MA" altLang="fr-FR" sz="2400" b="1" dirty="0">
                <a:latin typeface="Cambria" panose="02040503050406030204" pitchFamily="18" charset="0"/>
              </a:rPr>
              <a:t>   ×تغطية مخارج سقف الفضاء بنوافذ زجاجية للحماية من البرد والغبار.</a:t>
            </a:r>
            <a:br>
              <a:rPr lang="ar-MA" altLang="fr-FR" sz="2400" b="1" dirty="0">
                <a:latin typeface="Cambria" panose="02040503050406030204" pitchFamily="18" charset="0"/>
              </a:rPr>
            </a:br>
            <a:r>
              <a:rPr lang="ar-MA" altLang="fr-FR" sz="2400" b="1" dirty="0">
                <a:latin typeface="Cambria" panose="02040503050406030204" pitchFamily="18" charset="0"/>
              </a:rPr>
              <a:t>   ×تقوية الإنارة داخل الفضاء.</a:t>
            </a:r>
            <a:br>
              <a:rPr lang="ar-MA" altLang="fr-FR" sz="2400" b="1" dirty="0">
                <a:latin typeface="Cambria" panose="02040503050406030204" pitchFamily="18" charset="0"/>
              </a:rPr>
            </a:br>
            <a:r>
              <a:rPr lang="ar-MA" altLang="fr-FR" sz="2400" b="1" dirty="0">
                <a:latin typeface="Cambria" panose="02040503050406030204" pitchFamily="18" charset="0"/>
              </a:rPr>
              <a:t>   ×فتح نوافذ داخل المحلات لأجل التهوية.</a:t>
            </a:r>
            <a:br>
              <a:rPr lang="ar-MA" altLang="fr-FR" sz="2400" b="1" dirty="0">
                <a:latin typeface="Cambria" panose="02040503050406030204" pitchFamily="18" charset="0"/>
              </a:rPr>
            </a:br>
            <a:r>
              <a:rPr lang="ar-MA" altLang="fr-FR" sz="2400" b="1" dirty="0">
                <a:latin typeface="Cambria" panose="02040503050406030204" pitchFamily="18" charset="0"/>
              </a:rPr>
              <a:t>   ×امكانية اضافة العدادات الكهربائية داخل المحلات التي لها ازدواجية، تفاديا للحريق اثناء استعمال آلات متعددة.</a:t>
            </a:r>
            <a:br>
              <a:rPr lang="ar-MA" altLang="fr-FR" sz="2400" b="1" dirty="0">
                <a:latin typeface="Cambria" panose="02040503050406030204" pitchFamily="18" charset="0"/>
              </a:rPr>
            </a:br>
            <a:r>
              <a:rPr lang="ar-MA" altLang="fr-FR" sz="2400" b="1" dirty="0">
                <a:latin typeface="Cambria" panose="02040503050406030204" pitchFamily="18" charset="0"/>
              </a:rPr>
              <a:t>   ×إضافة مرحاض في الطابق الأول {لجهة المغسلة في الهواء المتواجد في الدرج}.</a:t>
            </a:r>
            <a:br>
              <a:rPr lang="ar-MA" altLang="fr-FR" sz="2400" b="1" dirty="0">
                <a:latin typeface="Cambria" panose="02040503050406030204" pitchFamily="18" charset="0"/>
              </a:rPr>
            </a:br>
            <a:r>
              <a:rPr lang="ar-MA" altLang="fr-FR" sz="2400" b="1" dirty="0">
                <a:latin typeface="Cambria" panose="02040503050406030204" pitchFamily="18" charset="0"/>
              </a:rPr>
              <a:t>   ×توفير الحراسة للفضاء على طول اليوم.</a:t>
            </a:r>
            <a:br>
              <a:rPr lang="ar-MA" altLang="fr-FR" sz="2400" b="1" dirty="0">
                <a:latin typeface="Cambria" panose="02040503050406030204" pitchFamily="18" charset="0"/>
              </a:rPr>
            </a:br>
            <a:r>
              <a:rPr lang="ar-MA" altLang="fr-FR" sz="2400" b="1" dirty="0">
                <a:latin typeface="Cambria" panose="02040503050406030204" pitchFamily="18" charset="0"/>
              </a:rPr>
              <a:t>   ×نظافة الفضاء وتخصيص نساء النظافة لفضاء التعاونيات النسوية</a:t>
            </a:r>
            <a:endParaRPr lang="fr-FR" altLang="fr-FR" sz="1600" b="1" dirty="0">
              <a:latin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7664417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768228" y="1000033"/>
            <a:ext cx="8208963"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F6C0AA"/>
              </a:buClr>
              <a:buSzPct val="85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1B587C"/>
              </a:buClr>
              <a:buSzPct val="80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1B587C"/>
              </a:buClr>
              <a:buChar char="o"/>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9pPr>
          </a:lstStyle>
          <a:p>
            <a:pPr algn="r">
              <a:spcBef>
                <a:spcPct val="0"/>
              </a:spcBef>
              <a:buClrTx/>
              <a:buSzTx/>
              <a:buFontTx/>
              <a:buNone/>
            </a:pPr>
            <a:r>
              <a:rPr lang="ar-MA" altLang="fr-FR" sz="3200" b="1" u="sng" dirty="0">
                <a:solidFill>
                  <a:srgbClr val="4F81BD"/>
                </a:solidFill>
                <a:latin typeface="Arial" panose="020B0604020202020204" pitchFamily="34" charset="0"/>
              </a:rPr>
              <a:t>تقوية قدرات التعاونية وتفعيل الفضاء</a:t>
            </a:r>
            <a:r>
              <a:rPr lang="ar-MA" altLang="fr-FR" sz="3200" b="1" u="sng" dirty="0" smtClean="0">
                <a:solidFill>
                  <a:srgbClr val="4F81BD"/>
                </a:solidFill>
                <a:latin typeface="Arial" panose="020B0604020202020204" pitchFamily="34" charset="0"/>
              </a:rPr>
              <a:t>:</a:t>
            </a:r>
            <a:endParaRPr lang="fr-MA" altLang="fr-FR" sz="3200" b="1" u="sng" dirty="0" smtClean="0">
              <a:solidFill>
                <a:srgbClr val="4F81BD"/>
              </a:solidFill>
              <a:latin typeface="Arial" panose="020B0604020202020204" pitchFamily="34" charset="0"/>
            </a:endParaRPr>
          </a:p>
          <a:p>
            <a:pPr algn="r">
              <a:spcBef>
                <a:spcPct val="0"/>
              </a:spcBef>
              <a:buClrTx/>
              <a:buSzTx/>
              <a:buFontTx/>
              <a:buNone/>
            </a:pPr>
            <a:endParaRPr lang="fr-MA" altLang="fr-FR" sz="3200" b="1" u="sng" dirty="0" smtClean="0">
              <a:solidFill>
                <a:srgbClr val="4F81BD"/>
              </a:solidFill>
              <a:latin typeface="Arial" panose="020B0604020202020204" pitchFamily="34" charset="0"/>
            </a:endParaRPr>
          </a:p>
          <a:p>
            <a:pPr algn="r">
              <a:spcBef>
                <a:spcPct val="0"/>
              </a:spcBef>
              <a:buClrTx/>
              <a:buSzTx/>
              <a:buFontTx/>
              <a:buNone/>
            </a:pPr>
            <a:r>
              <a:rPr lang="ar-MA" altLang="fr-FR" sz="2400" b="1" dirty="0">
                <a:latin typeface="Arial" panose="020B0604020202020204" pitchFamily="34" charset="0"/>
              </a:rPr>
              <a:t/>
            </a:r>
            <a:br>
              <a:rPr lang="ar-MA" altLang="fr-FR" sz="2400" b="1" dirty="0">
                <a:latin typeface="Arial" panose="020B0604020202020204" pitchFamily="34" charset="0"/>
              </a:rPr>
            </a:br>
            <a:r>
              <a:rPr lang="ar-MA" altLang="fr-FR" sz="2400" b="1" dirty="0">
                <a:latin typeface="Arial" panose="020B0604020202020204" pitchFamily="34" charset="0"/>
              </a:rPr>
              <a:t>   ×تجهيز الفضاء بكراسي وطاولات وسبورات، لأجل عقد دورات تكوينية ميدانية خاصة بالصناعة التقليدية.</a:t>
            </a:r>
            <a:br>
              <a:rPr lang="ar-MA" altLang="fr-FR" sz="2400" b="1" dirty="0">
                <a:latin typeface="Arial" panose="020B0604020202020204" pitchFamily="34" charset="0"/>
              </a:rPr>
            </a:br>
            <a:r>
              <a:rPr lang="ar-MA" altLang="fr-FR" sz="2400" b="1" dirty="0">
                <a:latin typeface="Arial" panose="020B0604020202020204" pitchFamily="34" charset="0"/>
              </a:rPr>
              <a:t>   ×ربط زيارات تبادلية على الصعيد الجهوي والوطني لتبادل الخبرات.</a:t>
            </a:r>
            <a:br>
              <a:rPr lang="ar-MA" altLang="fr-FR" sz="2400" b="1" dirty="0">
                <a:latin typeface="Arial" panose="020B0604020202020204" pitchFamily="34" charset="0"/>
              </a:rPr>
            </a:br>
            <a:r>
              <a:rPr lang="ar-MA" altLang="fr-FR" sz="2400" b="1" dirty="0">
                <a:latin typeface="Arial" panose="020B0604020202020204" pitchFamily="34" charset="0"/>
              </a:rPr>
              <a:t>   ×الاستفادة من حافلة لأجل التنقل والتشجيع للمشاركة في المعارض الوطنية والاقليمية، وكذا تنظيم رحلات تفقدية لقطاعات خاصة بالصناعة التقليدية.</a:t>
            </a:r>
            <a:br>
              <a:rPr lang="ar-MA" altLang="fr-FR" sz="2400" b="1" dirty="0">
                <a:latin typeface="Arial" panose="020B0604020202020204" pitchFamily="34" charset="0"/>
              </a:rPr>
            </a:br>
            <a:r>
              <a:rPr lang="ar-MA" altLang="fr-FR" sz="2400" b="1" dirty="0">
                <a:latin typeface="Arial" panose="020B0604020202020204" pitchFamily="34" charset="0"/>
              </a:rPr>
              <a:t>   ×عقد شركة مستمرة مع المؤسسات المعنية: [مديرية الصناعة التقليدية - المجلس البلدي - المبادرة الوطنية للتنمية البشرية - التعاون الوطني - مكتب التنمية والتعاون - وكالة تنمية الأقاليم الشمالية].</a:t>
            </a:r>
            <a:endParaRPr lang="fr-FR" altLang="fr-FR" sz="2400" b="1" dirty="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2226550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797859" y="1966914"/>
            <a:ext cx="1014580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F6C0AA"/>
              </a:buClr>
              <a:buSzPct val="85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1B587C"/>
              </a:buClr>
              <a:buSzPct val="80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1B587C"/>
              </a:buClr>
              <a:buChar char="o"/>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9pPr>
          </a:lstStyle>
          <a:p>
            <a:pPr algn="r">
              <a:spcBef>
                <a:spcPct val="0"/>
              </a:spcBef>
              <a:buClrTx/>
              <a:buSzTx/>
              <a:buFontTx/>
              <a:buNone/>
            </a:pPr>
            <a:r>
              <a:rPr lang="ar-MA" altLang="fr-FR" sz="2400" b="1" dirty="0">
                <a:latin typeface="Arial" panose="020B0604020202020204" pitchFamily="34" charset="0"/>
              </a:rPr>
              <a:t> ×الاستفادة من المشاريع الحكومية الخاصة بالخياطة والتي تستحوذ عليها الشركات الكبرى {خياطة وزرات الخاصة بالتعليم والأفرشة الخاصة بالفنادق والمطاعم، البحث عن سوق لأجل تصدير الطلبيات</a:t>
            </a:r>
            <a:r>
              <a:rPr lang="ar-MA" altLang="fr-FR" sz="2000" b="1" dirty="0">
                <a:latin typeface="Arial" panose="020B0604020202020204" pitchFamily="34" charset="0"/>
              </a:rPr>
              <a:t>...</a:t>
            </a:r>
            <a:r>
              <a:rPr lang="ar-MA" altLang="fr-FR" sz="2400" b="1" dirty="0">
                <a:latin typeface="Arial" panose="020B0604020202020204" pitchFamily="34" charset="0"/>
              </a:rPr>
              <a:t>}.</a:t>
            </a:r>
            <a:br>
              <a:rPr lang="ar-MA" altLang="fr-FR" sz="2400" b="1" dirty="0">
                <a:latin typeface="Arial" panose="020B0604020202020204" pitchFamily="34" charset="0"/>
              </a:rPr>
            </a:br>
            <a:r>
              <a:rPr lang="ar-MA" altLang="fr-FR" sz="2400" b="1" dirty="0">
                <a:latin typeface="Arial" panose="020B0604020202020204" pitchFamily="34" charset="0"/>
              </a:rPr>
              <a:t>   ×الفضاء يجب ان يصبح معملا صغيرا في اطار الصناعة التقليدية وليس حلبة فارغة وشاحبة، ينجز فيها عمل جماعي ومتكامل تستفيد منه التعاونيات المتواجدة المستفيدة من فضاء التعاونيات النسوية.</a:t>
            </a:r>
            <a:br>
              <a:rPr lang="ar-MA" altLang="fr-FR" sz="2400" b="1" dirty="0">
                <a:latin typeface="Arial" panose="020B0604020202020204" pitchFamily="34" charset="0"/>
              </a:rPr>
            </a:br>
            <a:r>
              <a:rPr lang="ar-MA" altLang="fr-FR" sz="2400" b="1" dirty="0">
                <a:latin typeface="Arial" panose="020B0604020202020204" pitchFamily="34" charset="0"/>
              </a:rPr>
              <a:t>   ×استغلال ساحة الفضاء من طرف هذه التعاونيات المستغلة للمحلات حتى يعود النبض اليه ويكون مجمعا جذابا وجالبا للزوار.</a:t>
            </a:r>
            <a:br>
              <a:rPr lang="ar-MA" altLang="fr-FR" sz="2400" b="1" dirty="0">
                <a:latin typeface="Arial" panose="020B0604020202020204" pitchFamily="34" charset="0"/>
              </a:rPr>
            </a:br>
            <a:r>
              <a:rPr lang="ar-MA" altLang="fr-FR" sz="2400" b="1" dirty="0">
                <a:latin typeface="Arial" panose="020B0604020202020204" pitchFamily="34" charset="0"/>
              </a:rPr>
              <a:t>   ×نشر انشطة هذا المعمل الخاص بالصناعة التقليدي عبر مواقع الانترنيت والتواصل الاجتماعي لجلب </a:t>
            </a:r>
            <a:r>
              <a:rPr lang="ar-MA" altLang="fr-FR" sz="2400" b="1" dirty="0" err="1">
                <a:latin typeface="Arial" panose="020B0604020202020204" pitchFamily="34" charset="0"/>
              </a:rPr>
              <a:t>الزبناء</a:t>
            </a:r>
            <a:r>
              <a:rPr lang="ar-MA" altLang="fr-FR" sz="2400" b="1" dirty="0">
                <a:latin typeface="Arial" panose="020B0604020202020204" pitchFamily="34" charset="0"/>
              </a:rPr>
              <a:t> على الصعيد الاقليمي، الوطني والدولي.</a:t>
            </a:r>
            <a:endParaRPr lang="fr-FR" altLang="fr-FR" sz="2400" b="1" dirty="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909268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972671" y="1374215"/>
            <a:ext cx="9914965" cy="338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nSpc>
                <a:spcPct val="107000"/>
              </a:lnSpc>
              <a:buFont typeface="Wingdings" panose="05000000000000000000" pitchFamily="2" charset="2"/>
              <a:buChar char="Ø"/>
            </a:pPr>
            <a:r>
              <a:rPr lang="fr-FR" altLang="fr-FR" sz="2000" b="1" dirty="0">
                <a:solidFill>
                  <a:srgbClr val="FF0000"/>
                </a:solidFill>
                <a:latin typeface="Times New Roman" panose="02020603050405020304" pitchFamily="18" charset="0"/>
              </a:rPr>
              <a:t>La quatrième section </a:t>
            </a:r>
            <a:r>
              <a:rPr lang="fr-FR" altLang="fr-FR" sz="2000" b="1" dirty="0">
                <a:latin typeface="Times New Roman" panose="02020603050405020304" pitchFamily="18" charset="0"/>
              </a:rPr>
              <a:t>propose les trois scénarios du mode de gestion des Plateformes d’Innovation Artisanat Régionale ainsi que les organigrammes</a:t>
            </a:r>
            <a:r>
              <a:rPr lang="fr-FR" altLang="fr-FR" sz="2000" b="1" dirty="0">
                <a:latin typeface="Times New Roman" panose="02020603050405020304" pitchFamily="18" charset="0"/>
                <a:cs typeface="Arial" panose="020B0604020202020204" pitchFamily="34" charset="0"/>
              </a:rPr>
              <a:t>, missions et attributions respectifs des cinq entités de gestion</a:t>
            </a:r>
            <a:r>
              <a:rPr lang="fr-FR" altLang="fr-FR" sz="2000" b="1" dirty="0" smtClean="0">
                <a:latin typeface="Times New Roman" panose="02020603050405020304" pitchFamily="18" charset="0"/>
                <a:cs typeface="Arial" panose="020B0604020202020204" pitchFamily="34" charset="0"/>
              </a:rPr>
              <a:t>.</a:t>
            </a:r>
          </a:p>
          <a:p>
            <a:pPr>
              <a:lnSpc>
                <a:spcPct val="107000"/>
              </a:lnSpc>
              <a:buFont typeface="Wingdings" panose="05000000000000000000" pitchFamily="2" charset="2"/>
              <a:buChar char="Ø"/>
            </a:pPr>
            <a:endParaRPr lang="fr-FR" altLang="fr-FR" sz="2000" b="1" dirty="0">
              <a:latin typeface="Cambria" panose="02040503050406030204" pitchFamily="18" charset="0"/>
              <a:cs typeface="Arial" panose="020B0604020202020204" pitchFamily="34" charset="0"/>
            </a:endParaRPr>
          </a:p>
          <a:p>
            <a:pPr>
              <a:lnSpc>
                <a:spcPct val="107000"/>
              </a:lnSpc>
              <a:buFont typeface="Wingdings" panose="05000000000000000000" pitchFamily="2" charset="2"/>
              <a:buChar char="Ø"/>
            </a:pPr>
            <a:r>
              <a:rPr lang="fr-FR" altLang="fr-FR" sz="2000" b="1" dirty="0">
                <a:solidFill>
                  <a:srgbClr val="FF0000"/>
                </a:solidFill>
                <a:latin typeface="Times New Roman" panose="02020603050405020304" pitchFamily="18" charset="0"/>
                <a:cs typeface="Arial" panose="020B0604020202020204" pitchFamily="34" charset="0"/>
              </a:rPr>
              <a:t>La cinquième section </a:t>
            </a:r>
            <a:r>
              <a:rPr lang="fr-FR" altLang="fr-FR" sz="2000" b="1" dirty="0">
                <a:latin typeface="Times New Roman" panose="02020603050405020304" pitchFamily="18" charset="0"/>
                <a:cs typeface="Arial" panose="020B0604020202020204" pitchFamily="34" charset="0"/>
              </a:rPr>
              <a:t>est consacrée au cas pratique de mise en œuvre de l’espace</a:t>
            </a:r>
            <a:r>
              <a:rPr lang="fr-FR" altLang="fr-FR" sz="2000" b="1" dirty="0">
                <a:latin typeface="Times New Roman" panose="02020603050405020304" pitchFamily="18" charset="0"/>
                <a:cs typeface="Times New Roman" panose="02020603050405020304" pitchFamily="18" charset="0"/>
              </a:rPr>
              <a:t> Féminin Innovation et Créativité</a:t>
            </a:r>
            <a:r>
              <a:rPr lang="fr-FR" altLang="fr-FR" sz="2000" b="1" dirty="0">
                <a:latin typeface="Times New Roman" panose="02020603050405020304" pitchFamily="18" charset="0"/>
                <a:cs typeface="Arial" panose="020B0604020202020204" pitchFamily="34" charset="0"/>
              </a:rPr>
              <a:t> d’Al Hoceima. </a:t>
            </a:r>
            <a:endParaRPr lang="fr-FR" altLang="fr-FR" sz="2000" b="1" dirty="0">
              <a:latin typeface="Cambria" panose="02040503050406030204" pitchFamily="18" charset="0"/>
              <a:cs typeface="Arial" panose="020B0604020202020204" pitchFamily="34" charset="0"/>
            </a:endParaRPr>
          </a:p>
          <a:p>
            <a:pPr>
              <a:lnSpc>
                <a:spcPct val="107000"/>
              </a:lnSpc>
            </a:pPr>
            <a:r>
              <a:rPr lang="fr-FR" altLang="fr-FR" sz="2000" b="1" dirty="0">
                <a:latin typeface="Times New Roman" panose="02020603050405020304" pitchFamily="18" charset="0"/>
                <a:cs typeface="Arial" panose="020B0604020202020204" pitchFamily="34" charset="0"/>
              </a:rPr>
              <a:t>Ce qui nous permettra de traiter et de présenter les conditions d’efficacité du mode de gestion de la plateforme d’Al Hoceima, ainsi que l’approche privilégié de soutien spécifique des femmes artisanes à retenir avec l’identification  des actions prioritaires à mettre en œuvre.</a:t>
            </a:r>
            <a:endParaRPr lang="fr-FR" altLang="fr-FR" sz="2000" b="1" dirty="0">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7391926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3917471" y="638642"/>
            <a:ext cx="5638916" cy="460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F6C0AA"/>
              </a:buClr>
              <a:buSzPct val="85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1B587C"/>
              </a:buClr>
              <a:buSzPct val="80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1B587C"/>
              </a:buClr>
              <a:buChar char="o"/>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9pPr>
          </a:lstStyle>
          <a:p>
            <a:pPr algn="just">
              <a:lnSpc>
                <a:spcPct val="107000"/>
              </a:lnSpc>
              <a:spcBef>
                <a:spcPct val="0"/>
              </a:spcBef>
              <a:buClrTx/>
              <a:buSzTx/>
              <a:buFontTx/>
              <a:buNone/>
            </a:pPr>
            <a:r>
              <a:rPr lang="fr-FR" altLang="fr-FR" sz="2400" b="1" dirty="0">
                <a:solidFill>
                  <a:srgbClr val="C00000"/>
                </a:solidFill>
                <a:latin typeface="Times New Roman" panose="02020603050405020304" pitchFamily="18" charset="0"/>
                <a:cs typeface="Times New Roman" panose="02020603050405020304" pitchFamily="18" charset="0"/>
              </a:rPr>
              <a:t>5.2 Principaux constats et leçons à </a:t>
            </a:r>
            <a:r>
              <a:rPr lang="fr-FR" altLang="fr-FR" sz="2400" b="1" dirty="0" smtClean="0">
                <a:solidFill>
                  <a:srgbClr val="C00000"/>
                </a:solidFill>
                <a:latin typeface="Times New Roman" panose="02020603050405020304" pitchFamily="18" charset="0"/>
                <a:cs typeface="Times New Roman" panose="02020603050405020304" pitchFamily="18" charset="0"/>
              </a:rPr>
              <a:t>retenir</a:t>
            </a:r>
            <a:endParaRPr lang="fr-FR" altLang="fr-FR" sz="2000" dirty="0">
              <a:solidFill>
                <a:srgbClr val="C00000"/>
              </a:solidFill>
              <a:latin typeface="Cambria" panose="02040503050406030204" pitchFamily="18" charset="0"/>
              <a:cs typeface="Times New Roman" panose="02020603050405020304" pitchFamily="18" charset="0"/>
            </a:endParaRPr>
          </a:p>
        </p:txBody>
      </p:sp>
      <p:sp>
        <p:nvSpPr>
          <p:cNvPr id="4" name="Rectangle 3"/>
          <p:cNvSpPr>
            <a:spLocks noChangeArrowheads="1"/>
          </p:cNvSpPr>
          <p:nvPr/>
        </p:nvSpPr>
        <p:spPr bwMode="auto">
          <a:xfrm>
            <a:off x="1004047" y="1351899"/>
            <a:ext cx="9914964" cy="4191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F6C0AA"/>
              </a:buClr>
              <a:buSzPct val="85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1B587C"/>
              </a:buClr>
              <a:buSzPct val="80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1B587C"/>
              </a:buClr>
              <a:buChar char="o"/>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9pPr>
          </a:lstStyle>
          <a:p>
            <a:pPr algn="just">
              <a:lnSpc>
                <a:spcPct val="150000"/>
              </a:lnSpc>
              <a:spcBef>
                <a:spcPct val="0"/>
              </a:spcBef>
              <a:buClrTx/>
              <a:buSzTx/>
              <a:buFontTx/>
              <a:buNone/>
            </a:pPr>
            <a:r>
              <a:rPr lang="fr-FR" altLang="fr-FR" sz="2000" b="1" dirty="0">
                <a:solidFill>
                  <a:srgbClr val="FF0000"/>
                </a:solidFill>
                <a:latin typeface="Times New Roman" panose="02020603050405020304" pitchFamily="18" charset="0"/>
                <a:cs typeface="Times New Roman" panose="02020603050405020304" pitchFamily="18" charset="0"/>
              </a:rPr>
              <a:t>1. </a:t>
            </a:r>
            <a:r>
              <a:rPr lang="fr-FR" altLang="fr-FR" sz="2000" b="1" dirty="0">
                <a:solidFill>
                  <a:srgbClr val="000000"/>
                </a:solidFill>
                <a:latin typeface="Times New Roman" panose="02020603050405020304" pitchFamily="18" charset="0"/>
                <a:cs typeface="Times New Roman" panose="02020603050405020304" pitchFamily="18" charset="0"/>
              </a:rPr>
              <a:t>Au début du projet, l’espace</a:t>
            </a:r>
            <a:r>
              <a:rPr lang="fr-FR" altLang="fr-FR" sz="2000" b="1" dirty="0">
                <a:latin typeface="Times New Roman" panose="02020603050405020304" pitchFamily="18" charset="0"/>
                <a:cs typeface="Times New Roman" panose="02020603050405020304" pitchFamily="18" charset="0"/>
              </a:rPr>
              <a:t> Féminin Innovation et Créativité d’Al Hoceima</a:t>
            </a:r>
            <a:r>
              <a:rPr lang="fr-FR" altLang="fr-FR" sz="2000" b="1" dirty="0">
                <a:solidFill>
                  <a:srgbClr val="000000"/>
                </a:solidFill>
                <a:latin typeface="Times New Roman" panose="02020603050405020304" pitchFamily="18" charset="0"/>
                <a:cs typeface="Times New Roman" panose="02020603050405020304" pitchFamily="18" charset="0"/>
              </a:rPr>
              <a:t> n’a pas été fondé sur une approche participative et concertée </a:t>
            </a:r>
            <a:r>
              <a:rPr lang="fr-FR" altLang="fr-FR" sz="2000" b="1" dirty="0">
                <a:latin typeface="Times New Roman" panose="02020603050405020304" pitchFamily="18" charset="0"/>
                <a:cs typeface="Times New Roman" panose="02020603050405020304" pitchFamily="18" charset="0"/>
              </a:rPr>
              <a:t>en tant que </a:t>
            </a:r>
            <a:r>
              <a:rPr lang="fr-FR" altLang="fr-FR" sz="2000" b="1" dirty="0">
                <a:solidFill>
                  <a:srgbClr val="000000"/>
                </a:solidFill>
                <a:latin typeface="Times New Roman" panose="02020603050405020304" pitchFamily="18" charset="0"/>
                <a:cs typeface="Times New Roman" panose="02020603050405020304" pitchFamily="18" charset="0"/>
              </a:rPr>
              <a:t>dispositif multifonctionnel.</a:t>
            </a:r>
            <a:endParaRPr lang="fr-FR" altLang="fr-FR" sz="2000" b="1" dirty="0">
              <a:latin typeface="Cambria" panose="02040503050406030204" pitchFamily="18" charset="0"/>
              <a:cs typeface="Times New Roman" panose="02020603050405020304" pitchFamily="18" charset="0"/>
            </a:endParaRPr>
          </a:p>
          <a:p>
            <a:pPr>
              <a:lnSpc>
                <a:spcPct val="150000"/>
              </a:lnSpc>
              <a:spcBef>
                <a:spcPct val="0"/>
              </a:spcBef>
              <a:buClrTx/>
              <a:buSzTx/>
              <a:buFontTx/>
              <a:buNone/>
            </a:pPr>
            <a:r>
              <a:rPr lang="fr-FR" altLang="fr-FR" sz="2000" b="1" dirty="0">
                <a:solidFill>
                  <a:srgbClr val="FF0000"/>
                </a:solidFill>
                <a:latin typeface="Times New Roman" panose="02020603050405020304" pitchFamily="18" charset="0"/>
                <a:cs typeface="Times New Roman" panose="02020603050405020304" pitchFamily="18" charset="0"/>
              </a:rPr>
              <a:t>2. </a:t>
            </a:r>
            <a:r>
              <a:rPr lang="fr-FR" altLang="fr-FR" sz="2000" b="1" dirty="0">
                <a:latin typeface="Times New Roman" panose="02020603050405020304" pitchFamily="18" charset="0"/>
                <a:cs typeface="Times New Roman" panose="02020603050405020304" pitchFamily="18" charset="0"/>
              </a:rPr>
              <a:t>D’où les conséquences immédiates sur l’aménagement des espaces et des services qui </a:t>
            </a:r>
            <a:r>
              <a:rPr lang="fr-FR" altLang="fr-FR" sz="2000" b="1" dirty="0">
                <a:solidFill>
                  <a:srgbClr val="000000"/>
                </a:solidFill>
                <a:latin typeface="Times New Roman" panose="02020603050405020304" pitchFamily="18" charset="0"/>
                <a:cs typeface="Times New Roman" panose="02020603050405020304" pitchFamily="18" charset="0"/>
              </a:rPr>
              <a:t>nécessite aujourd’hui un aménagement d’espaces diversifiés, distincts et séparés, comme </a:t>
            </a:r>
            <a:r>
              <a:rPr lang="fr-FR" altLang="fr-FR" sz="2000" b="1" dirty="0">
                <a:latin typeface="Times New Roman" panose="02020603050405020304" pitchFamily="18" charset="0"/>
                <a:cs typeface="Times New Roman" panose="02020603050405020304" pitchFamily="18" charset="0"/>
              </a:rPr>
              <a:t>proposées par les femmes artisanes.</a:t>
            </a:r>
            <a:endParaRPr lang="fr-FR" altLang="fr-FR" sz="2000" b="1" dirty="0">
              <a:latin typeface="Cambria" panose="02040503050406030204" pitchFamily="18" charset="0"/>
              <a:cs typeface="Times New Roman" panose="02020603050405020304" pitchFamily="18" charset="0"/>
            </a:endParaRPr>
          </a:p>
          <a:p>
            <a:pPr algn="just">
              <a:lnSpc>
                <a:spcPct val="150000"/>
              </a:lnSpc>
              <a:spcBef>
                <a:spcPct val="0"/>
              </a:spcBef>
              <a:buClrTx/>
              <a:buSzTx/>
              <a:buFontTx/>
              <a:buNone/>
            </a:pPr>
            <a:r>
              <a:rPr lang="fr-FR" altLang="fr-FR" sz="2000" b="1" dirty="0">
                <a:solidFill>
                  <a:srgbClr val="FF0000"/>
                </a:solidFill>
                <a:latin typeface="Times New Roman" panose="02020603050405020304" pitchFamily="18" charset="0"/>
                <a:cs typeface="Times New Roman" panose="02020603050405020304" pitchFamily="18" charset="0"/>
              </a:rPr>
              <a:t>3. </a:t>
            </a:r>
            <a:r>
              <a:rPr lang="fr-FR" altLang="fr-FR" sz="2000" b="1" dirty="0">
                <a:latin typeface="Times New Roman" panose="02020603050405020304" pitchFamily="18" charset="0"/>
                <a:cs typeface="Times New Roman" panose="02020603050405020304" pitchFamily="18" charset="0"/>
              </a:rPr>
              <a:t>Inauguré officiellement en 2014 avec une capacité de 20 espaces et ateliers de travail mais une  présence effective des femmes artisanes et coopératives entre 2 et 3, malgré que cet espace est entièrement équipé en matériel de couture (espace concession de la commune urbaine d’Al Hoceima) et financé par INDH.</a:t>
            </a:r>
            <a:endParaRPr lang="fr-FR" altLang="fr-FR" sz="2000" b="1" dirty="0">
              <a:latin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9680210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918883" y="1657724"/>
            <a:ext cx="10179424" cy="3648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a:lnSpc>
                <a:spcPct val="107000"/>
              </a:lnSpc>
            </a:pPr>
            <a:r>
              <a:rPr lang="fr-FR" altLang="fr-FR" sz="2400" b="1" dirty="0" smtClean="0">
                <a:solidFill>
                  <a:srgbClr val="FF0000"/>
                </a:solidFill>
                <a:latin typeface="Times New Roman" panose="02020603050405020304" pitchFamily="18" charset="0"/>
                <a:cs typeface="Times New Roman" panose="02020603050405020304" pitchFamily="18" charset="0"/>
              </a:rPr>
              <a:t>4</a:t>
            </a:r>
            <a:r>
              <a:rPr lang="fr-FR" altLang="fr-FR" sz="2400" b="1" dirty="0">
                <a:solidFill>
                  <a:srgbClr val="FF0000"/>
                </a:solidFill>
                <a:latin typeface="Times New Roman" panose="02020603050405020304" pitchFamily="18" charset="0"/>
                <a:cs typeface="Times New Roman" panose="02020603050405020304" pitchFamily="18" charset="0"/>
              </a:rPr>
              <a:t>. </a:t>
            </a:r>
            <a:r>
              <a:rPr lang="fr-FR" altLang="fr-FR" sz="2400" b="1" dirty="0">
                <a:latin typeface="Times New Roman" panose="02020603050405020304" pitchFamily="18" charset="0"/>
                <a:cs typeface="Times New Roman" panose="02020603050405020304" pitchFamily="18" charset="0"/>
              </a:rPr>
              <a:t>Malgré les nombreuses associations et coopératives de femmes existantes liées à l’artisanat féminin soit 27 au total d’après nos entrevues, celles-ci et jusqu’à aujourd’hui ne sont pas organisées, ni en groupement, ni en réseau, comme ont témoigné les représentantes des associations et coopératives féminines. </a:t>
            </a:r>
            <a:endParaRPr lang="fr-FR" altLang="fr-FR" sz="2400" b="1" dirty="0" smtClean="0">
              <a:latin typeface="Times New Roman" panose="02020603050405020304" pitchFamily="18" charset="0"/>
              <a:cs typeface="Times New Roman" panose="02020603050405020304" pitchFamily="18" charset="0"/>
            </a:endParaRPr>
          </a:p>
          <a:p>
            <a:pPr algn="just">
              <a:lnSpc>
                <a:spcPct val="107000"/>
              </a:lnSpc>
            </a:pPr>
            <a:endParaRPr lang="fr-FR" altLang="fr-FR" sz="2400" b="1" dirty="0">
              <a:latin typeface="Cambria" panose="02040503050406030204" pitchFamily="18" charset="0"/>
              <a:cs typeface="Times New Roman" panose="02020603050405020304" pitchFamily="18" charset="0"/>
            </a:endParaRPr>
          </a:p>
          <a:p>
            <a:pPr>
              <a:lnSpc>
                <a:spcPct val="107000"/>
              </a:lnSpc>
            </a:pPr>
            <a:r>
              <a:rPr lang="fr-FR" altLang="fr-FR" sz="2400" b="1" dirty="0">
                <a:solidFill>
                  <a:srgbClr val="FF0000"/>
                </a:solidFill>
                <a:latin typeface="Times New Roman" panose="02020603050405020304" pitchFamily="18" charset="0"/>
                <a:cs typeface="Times New Roman" panose="02020603050405020304" pitchFamily="18" charset="0"/>
              </a:rPr>
              <a:t>5. </a:t>
            </a:r>
            <a:r>
              <a:rPr lang="fr-FR" altLang="fr-FR" sz="2400" b="1" dirty="0">
                <a:latin typeface="Times New Roman" panose="02020603050405020304" pitchFamily="18" charset="0"/>
                <a:cs typeface="Times New Roman" panose="02020603050405020304" pitchFamily="18" charset="0"/>
              </a:rPr>
              <a:t>Problème de représentativité et de conflits organisationnel : 19 associations des femmes artisanes ne reconnaissent pas la légitimité juridique de l’actuelle coopérative en charge de la gestion de cet espace.</a:t>
            </a:r>
            <a:endParaRPr lang="fr-FR" altLang="fr-FR" sz="2400" b="1" dirty="0">
              <a:latin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8140451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878541" y="1518678"/>
            <a:ext cx="10416989" cy="385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F6C0AA"/>
              </a:buClr>
              <a:buSzPct val="85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1B587C"/>
              </a:buClr>
              <a:buSzPct val="80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1B587C"/>
              </a:buClr>
              <a:buChar char="o"/>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9pPr>
          </a:lstStyle>
          <a:p>
            <a:pPr>
              <a:spcBef>
                <a:spcPct val="0"/>
              </a:spcBef>
              <a:spcAft>
                <a:spcPts val="800"/>
              </a:spcAft>
              <a:buClrTx/>
              <a:buSzTx/>
              <a:buNone/>
            </a:pPr>
            <a:r>
              <a:rPr lang="fr-FR" altLang="fr-FR" sz="2400" b="1" dirty="0">
                <a:latin typeface="Times New Roman" panose="02020603050405020304" pitchFamily="18" charset="0"/>
              </a:rPr>
              <a:t>En conclusion, nous constatons que les problèmes clés se présentent comme suit :</a:t>
            </a:r>
            <a:endParaRPr lang="fr-FR" altLang="fr-FR" sz="2400" b="1" dirty="0">
              <a:latin typeface="Cambria" panose="02040503050406030204" pitchFamily="18" charset="0"/>
            </a:endParaRPr>
          </a:p>
          <a:p>
            <a:pPr>
              <a:spcBef>
                <a:spcPct val="0"/>
              </a:spcBef>
              <a:spcAft>
                <a:spcPts val="800"/>
              </a:spcAft>
              <a:buClrTx/>
              <a:buSzTx/>
              <a:buNone/>
            </a:pPr>
            <a:r>
              <a:rPr lang="fr-FR" altLang="fr-FR" sz="2400" b="1" dirty="0">
                <a:solidFill>
                  <a:srgbClr val="FF0000"/>
                </a:solidFill>
                <a:latin typeface="Times New Roman" panose="02020603050405020304" pitchFamily="18" charset="0"/>
              </a:rPr>
              <a:t>(1)</a:t>
            </a:r>
            <a:r>
              <a:rPr lang="fr-FR" altLang="fr-FR" sz="2400" b="1" dirty="0">
                <a:latin typeface="Times New Roman" panose="02020603050405020304" pitchFamily="18" charset="0"/>
              </a:rPr>
              <a:t> problèmes d</a:t>
            </a:r>
            <a:r>
              <a:rPr lang="ja-JP" altLang="fr-FR" sz="2400" b="1" dirty="0">
                <a:latin typeface="Times New Roman" panose="02020603050405020304" pitchFamily="18" charset="0"/>
              </a:rPr>
              <a:t>’</a:t>
            </a:r>
            <a:r>
              <a:rPr lang="fr-FR" altLang="ja-JP" sz="2400" b="1" dirty="0">
                <a:latin typeface="Times New Roman" panose="02020603050405020304" pitchFamily="18" charset="0"/>
                <a:cs typeface="Times New Roman" panose="02020603050405020304" pitchFamily="18" charset="0"/>
              </a:rPr>
              <a:t>ordre opérationnel et organisationnel. </a:t>
            </a:r>
            <a:endParaRPr lang="fr-FR" altLang="ja-JP" sz="2400" b="1" dirty="0">
              <a:latin typeface="Cambria" panose="02040503050406030204" pitchFamily="18" charset="0"/>
              <a:cs typeface="Times New Roman" panose="02020603050405020304" pitchFamily="18" charset="0"/>
            </a:endParaRPr>
          </a:p>
          <a:p>
            <a:pPr>
              <a:spcBef>
                <a:spcPct val="0"/>
              </a:spcBef>
              <a:spcAft>
                <a:spcPts val="1000"/>
              </a:spcAft>
              <a:buClrTx/>
              <a:buSzTx/>
              <a:buNone/>
            </a:pPr>
            <a:r>
              <a:rPr lang="en-GB" altLang="fr-FR" sz="2400" b="1" dirty="0">
                <a:solidFill>
                  <a:srgbClr val="FF0000"/>
                </a:solidFill>
                <a:latin typeface="Times New Roman" panose="02020603050405020304" pitchFamily="18" charset="0"/>
                <a:cs typeface="Times New Roman" panose="02020603050405020304" pitchFamily="18" charset="0"/>
              </a:rPr>
              <a:t>(2) </a:t>
            </a:r>
            <a:r>
              <a:rPr lang="en-GB" altLang="fr-FR" sz="2400" b="1" dirty="0">
                <a:latin typeface="Times New Roman" panose="02020603050405020304" pitchFamily="18" charset="0"/>
                <a:cs typeface="Times New Roman" panose="02020603050405020304" pitchFamily="18" charset="0"/>
              </a:rPr>
              <a:t>absence de </a:t>
            </a:r>
            <a:r>
              <a:rPr lang="en-GB" altLang="fr-FR" sz="2400" b="1" dirty="0" err="1">
                <a:latin typeface="Times New Roman" panose="02020603050405020304" pitchFamily="18" charset="0"/>
                <a:cs typeface="Times New Roman" panose="02020603050405020304" pitchFamily="18" charset="0"/>
              </a:rPr>
              <a:t>transparence</a:t>
            </a:r>
            <a:r>
              <a:rPr lang="en-GB" altLang="fr-FR" sz="2400" b="1" dirty="0">
                <a:latin typeface="Times New Roman" panose="02020603050405020304" pitchFamily="18" charset="0"/>
                <a:cs typeface="Times New Roman" panose="02020603050405020304" pitchFamily="18" charset="0"/>
              </a:rPr>
              <a:t>  et de la bonne </a:t>
            </a:r>
            <a:r>
              <a:rPr lang="en-GB" altLang="fr-FR" sz="2400" b="1" dirty="0" err="1">
                <a:latin typeface="Times New Roman" panose="02020603050405020304" pitchFamily="18" charset="0"/>
                <a:cs typeface="Times New Roman" panose="02020603050405020304" pitchFamily="18" charset="0"/>
              </a:rPr>
              <a:t>gouvernance</a:t>
            </a:r>
            <a:r>
              <a:rPr lang="en-GB" altLang="fr-FR" sz="2400" b="1" dirty="0">
                <a:latin typeface="Times New Roman" panose="02020603050405020304" pitchFamily="18" charset="0"/>
                <a:cs typeface="Times New Roman" panose="02020603050405020304" pitchFamily="18" charset="0"/>
              </a:rPr>
              <a:t> .</a:t>
            </a:r>
            <a:endParaRPr lang="fr-FR" altLang="fr-FR" sz="2800" b="1" dirty="0">
              <a:latin typeface="Cambria" panose="02040503050406030204" pitchFamily="18" charset="0"/>
              <a:cs typeface="Times New Roman" panose="02020603050405020304" pitchFamily="18" charset="0"/>
            </a:endParaRPr>
          </a:p>
          <a:p>
            <a:pPr>
              <a:spcBef>
                <a:spcPct val="0"/>
              </a:spcBef>
              <a:spcAft>
                <a:spcPts val="800"/>
              </a:spcAft>
              <a:buClrTx/>
              <a:buSzTx/>
              <a:buNone/>
            </a:pPr>
            <a:r>
              <a:rPr lang="fr-FR" altLang="fr-FR" sz="2400" b="1" dirty="0">
                <a:solidFill>
                  <a:srgbClr val="FF0000"/>
                </a:solidFill>
                <a:latin typeface="Times New Roman" panose="02020603050405020304" pitchFamily="18" charset="0"/>
                <a:cs typeface="Times New Roman" panose="02020603050405020304" pitchFamily="18" charset="0"/>
              </a:rPr>
              <a:t>(3) </a:t>
            </a:r>
            <a:r>
              <a:rPr lang="fr-FR" altLang="fr-FR" sz="2400" b="1" dirty="0">
                <a:latin typeface="Times New Roman" panose="02020603050405020304" pitchFamily="18" charset="0"/>
                <a:cs typeface="Times New Roman" panose="02020603050405020304" pitchFamily="18" charset="0"/>
              </a:rPr>
              <a:t>aucune mise en œuvre d'actions/mesures permettant l'implication des femmes artisanes dans la gestion de l</a:t>
            </a:r>
            <a:r>
              <a:rPr lang="ja-JP" altLang="fr-FR" sz="2400" b="1" dirty="0">
                <a:latin typeface="Times New Roman" panose="02020603050405020304" pitchFamily="18" charset="0"/>
                <a:cs typeface="Times New Roman" panose="02020603050405020304" pitchFamily="18" charset="0"/>
              </a:rPr>
              <a:t>’</a:t>
            </a:r>
            <a:r>
              <a:rPr lang="fr-FR" altLang="ja-JP" sz="2400" b="1" dirty="0">
                <a:latin typeface="Times New Roman" panose="02020603050405020304" pitchFamily="18" charset="0"/>
                <a:cs typeface="Times New Roman" panose="02020603050405020304" pitchFamily="18" charset="0"/>
              </a:rPr>
              <a:t>espace.</a:t>
            </a:r>
            <a:endParaRPr lang="fr-FR" altLang="ja-JP" sz="2400" b="1" dirty="0">
              <a:latin typeface="Cambria" panose="02040503050406030204" pitchFamily="18" charset="0"/>
              <a:cs typeface="Times New Roman" panose="02020603050405020304" pitchFamily="18" charset="0"/>
            </a:endParaRPr>
          </a:p>
          <a:p>
            <a:pPr algn="just">
              <a:spcBef>
                <a:spcPct val="0"/>
              </a:spcBef>
              <a:buClrTx/>
              <a:buSzTx/>
              <a:buFontTx/>
              <a:buNone/>
            </a:pPr>
            <a:r>
              <a:rPr lang="fr-FR" altLang="fr-FR" sz="2400" b="1" dirty="0">
                <a:solidFill>
                  <a:srgbClr val="FF0000"/>
                </a:solidFill>
                <a:latin typeface="Times New Roman" panose="02020603050405020304" pitchFamily="18" charset="0"/>
                <a:cs typeface="Times New Roman" panose="02020603050405020304" pitchFamily="18" charset="0"/>
              </a:rPr>
              <a:t>(4) </a:t>
            </a:r>
            <a:r>
              <a:rPr lang="fr-FR" altLang="fr-FR" sz="2400" b="1" dirty="0">
                <a:latin typeface="Times New Roman" panose="02020603050405020304" pitchFamily="18" charset="0"/>
                <a:cs typeface="Times New Roman" panose="02020603050405020304" pitchFamily="18" charset="0"/>
              </a:rPr>
              <a:t>aucune approche participative et de partenariat concertée n</a:t>
            </a:r>
            <a:r>
              <a:rPr lang="ja-JP" altLang="fr-FR" sz="2400" b="1" dirty="0">
                <a:latin typeface="Times New Roman" panose="02020603050405020304" pitchFamily="18" charset="0"/>
                <a:cs typeface="Times New Roman" panose="02020603050405020304" pitchFamily="18" charset="0"/>
              </a:rPr>
              <a:t>’</a:t>
            </a:r>
            <a:r>
              <a:rPr lang="fr-FR" altLang="ja-JP" sz="2400" b="1" dirty="0">
                <a:latin typeface="Times New Roman" panose="02020603050405020304" pitchFamily="18" charset="0"/>
                <a:cs typeface="Times New Roman" panose="02020603050405020304" pitchFamily="18" charset="0"/>
              </a:rPr>
              <a:t>a été mise en </a:t>
            </a:r>
            <a:r>
              <a:rPr lang="fr-FR" altLang="ja-JP" sz="2400" b="1" dirty="0" err="1">
                <a:latin typeface="Times New Roman" panose="02020603050405020304" pitchFamily="18" charset="0"/>
                <a:cs typeface="Times New Roman" panose="02020603050405020304" pitchFamily="18" charset="0"/>
              </a:rPr>
              <a:t>oeuvre</a:t>
            </a:r>
            <a:r>
              <a:rPr lang="fr-FR" altLang="ja-JP" sz="2400" b="1" dirty="0">
                <a:latin typeface="Times New Roman" panose="02020603050405020304" pitchFamily="18" charset="0"/>
                <a:cs typeface="Times New Roman" panose="02020603050405020304" pitchFamily="18" charset="0"/>
              </a:rPr>
              <a:t> avec rigueur, dans l</a:t>
            </a:r>
            <a:r>
              <a:rPr lang="ja-JP" altLang="fr-FR" sz="2400" b="1" dirty="0">
                <a:latin typeface="Times New Roman" panose="02020603050405020304" pitchFamily="18" charset="0"/>
                <a:cs typeface="Times New Roman" panose="02020603050405020304" pitchFamily="18" charset="0"/>
              </a:rPr>
              <a:t>’</a:t>
            </a:r>
            <a:r>
              <a:rPr lang="fr-FR" altLang="ja-JP" sz="2400" b="1" dirty="0">
                <a:latin typeface="Times New Roman" panose="02020603050405020304" pitchFamily="18" charset="0"/>
                <a:cs typeface="Times New Roman" panose="02020603050405020304" pitchFamily="18" charset="0"/>
              </a:rPr>
              <a:t>organisation et la gestion de l</a:t>
            </a:r>
            <a:r>
              <a:rPr lang="ja-JP" altLang="fr-FR" sz="2400" b="1" dirty="0">
                <a:latin typeface="Times New Roman" panose="02020603050405020304" pitchFamily="18" charset="0"/>
                <a:cs typeface="Times New Roman" panose="02020603050405020304" pitchFamily="18" charset="0"/>
              </a:rPr>
              <a:t>’</a:t>
            </a:r>
            <a:r>
              <a:rPr lang="fr-FR" altLang="ja-JP" sz="2400" b="1" dirty="0">
                <a:latin typeface="Times New Roman" panose="02020603050405020304" pitchFamily="18" charset="0"/>
                <a:cs typeface="Times New Roman" panose="02020603050405020304" pitchFamily="18" charset="0"/>
              </a:rPr>
              <a:t>espace féminin innovation et créativité .  </a:t>
            </a:r>
            <a:endParaRPr lang="fr-FR" altLang="ja-JP" sz="2400" b="1" dirty="0">
              <a:latin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733139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936625" y="1646237"/>
            <a:ext cx="10233398" cy="3431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a:spcBef>
                <a:spcPts val="1000"/>
              </a:spcBef>
            </a:pPr>
            <a:r>
              <a:rPr lang="fr-FR" altLang="fr-FR" sz="2400" b="1" dirty="0">
                <a:latin typeface="Times New Roman" panose="02020603050405020304" pitchFamily="18" charset="0"/>
                <a:cs typeface="Times New Roman" panose="02020603050405020304" pitchFamily="18" charset="0"/>
              </a:rPr>
              <a:t>Suite à cette étude succincte et les principales recommandations des femmes artisanes, nous soulevons les questions suivantes :</a:t>
            </a:r>
            <a:endParaRPr lang="fr-FR" altLang="fr-FR" sz="3200" b="1" dirty="0">
              <a:latin typeface="Calibri" panose="020F0502020204030204" pitchFamily="34" charset="0"/>
              <a:cs typeface="Times New Roman" panose="02020603050405020304" pitchFamily="18" charset="0"/>
            </a:endParaRPr>
          </a:p>
          <a:p>
            <a:pPr algn="just">
              <a:spcBef>
                <a:spcPts val="1000"/>
              </a:spcBef>
            </a:pPr>
            <a:r>
              <a:rPr lang="fr-FR" altLang="fr-FR" sz="2400" b="1" dirty="0">
                <a:latin typeface="Times New Roman" panose="02020603050405020304" pitchFamily="18" charset="0"/>
                <a:cs typeface="Times New Roman" panose="02020603050405020304" pitchFamily="18" charset="0"/>
              </a:rPr>
              <a:t> </a:t>
            </a:r>
            <a:r>
              <a:rPr lang="fr-FR" altLang="fr-FR" sz="2400" b="1" dirty="0">
                <a:solidFill>
                  <a:srgbClr val="00B0F0"/>
                </a:solidFill>
                <a:latin typeface="Times New Roman" panose="02020603050405020304" pitchFamily="18" charset="0"/>
                <a:cs typeface="Times New Roman" panose="02020603050405020304" pitchFamily="18" charset="0"/>
              </a:rPr>
              <a:t>Quelles sont les actions prioritaires à entreprendre ?</a:t>
            </a:r>
            <a:endParaRPr lang="fr-FR" altLang="fr-FR" sz="3200" b="1" dirty="0">
              <a:solidFill>
                <a:srgbClr val="00B0F0"/>
              </a:solidFill>
              <a:latin typeface="Calibri" panose="020F0502020204030204" pitchFamily="34" charset="0"/>
              <a:cs typeface="Times New Roman" panose="02020603050405020304" pitchFamily="18" charset="0"/>
            </a:endParaRPr>
          </a:p>
          <a:p>
            <a:pPr algn="just">
              <a:spcBef>
                <a:spcPts val="1000"/>
              </a:spcBef>
              <a:buFont typeface="Wingdings" panose="05000000000000000000" pitchFamily="2" charset="2"/>
              <a:buChar char="§"/>
            </a:pPr>
            <a:r>
              <a:rPr lang="fr-FR" altLang="fr-FR" sz="2400" b="1" dirty="0">
                <a:latin typeface="Times New Roman" panose="02020603050405020304" pitchFamily="18" charset="0"/>
                <a:cs typeface="Times New Roman" panose="02020603050405020304" pitchFamily="18" charset="0"/>
              </a:rPr>
              <a:t>Quelles sont les conditions d</a:t>
            </a:r>
            <a:r>
              <a:rPr lang="ja-JP" altLang="fr-FR" sz="2400" b="1" dirty="0">
                <a:latin typeface="Times New Roman" panose="02020603050405020304" pitchFamily="18" charset="0"/>
                <a:cs typeface="Times New Roman" panose="02020603050405020304" pitchFamily="18" charset="0"/>
              </a:rPr>
              <a:t>’</a:t>
            </a:r>
            <a:r>
              <a:rPr lang="fr-FR" altLang="ja-JP" sz="2400" b="1" dirty="0">
                <a:latin typeface="Times New Roman" panose="02020603050405020304" pitchFamily="18" charset="0"/>
                <a:cs typeface="Times New Roman" panose="02020603050405020304" pitchFamily="18" charset="0"/>
              </a:rPr>
              <a:t>efficacité  à respecter pour le mode d</a:t>
            </a:r>
            <a:r>
              <a:rPr lang="ja-JP" altLang="fr-FR" sz="2400" b="1" dirty="0">
                <a:latin typeface="Times New Roman" panose="02020603050405020304" pitchFamily="18" charset="0"/>
                <a:cs typeface="Times New Roman" panose="02020603050405020304" pitchFamily="18" charset="0"/>
              </a:rPr>
              <a:t>’</a:t>
            </a:r>
            <a:r>
              <a:rPr lang="fr-FR" altLang="ja-JP" sz="2400" b="1" dirty="0">
                <a:latin typeface="Times New Roman" panose="02020603050405020304" pitchFamily="18" charset="0"/>
                <a:cs typeface="Times New Roman" panose="02020603050405020304" pitchFamily="18" charset="0"/>
              </a:rPr>
              <a:t>organisation et de gestion de la Plateforme Féminine Innovation et Créativité d</a:t>
            </a:r>
            <a:r>
              <a:rPr lang="ja-JP" altLang="fr-FR" sz="2400" b="1" dirty="0">
                <a:latin typeface="Times New Roman" panose="02020603050405020304" pitchFamily="18" charset="0"/>
                <a:cs typeface="Times New Roman" panose="02020603050405020304" pitchFamily="18" charset="0"/>
              </a:rPr>
              <a:t>’</a:t>
            </a:r>
            <a:r>
              <a:rPr lang="fr-FR" altLang="ja-JP" sz="2400" b="1" dirty="0">
                <a:latin typeface="Times New Roman" panose="02020603050405020304" pitchFamily="18" charset="0"/>
                <a:cs typeface="Times New Roman" panose="02020603050405020304" pitchFamily="18" charset="0"/>
              </a:rPr>
              <a:t>Al Hoceima ? </a:t>
            </a:r>
            <a:endParaRPr lang="fr-FR" altLang="ja-JP" sz="3200" b="1" dirty="0">
              <a:latin typeface="Calibri" panose="020F0502020204030204" pitchFamily="34" charset="0"/>
              <a:cs typeface="Times New Roman" panose="02020603050405020304" pitchFamily="18" charset="0"/>
            </a:endParaRPr>
          </a:p>
          <a:p>
            <a:pPr algn="just">
              <a:spcBef>
                <a:spcPts val="1000"/>
              </a:spcBef>
              <a:buFont typeface="Wingdings" panose="05000000000000000000" pitchFamily="2" charset="2"/>
              <a:buChar char="§"/>
            </a:pPr>
            <a:r>
              <a:rPr lang="fr-FR" altLang="fr-FR" sz="2400" b="1" dirty="0">
                <a:latin typeface="Times New Roman" panose="02020603050405020304" pitchFamily="18" charset="0"/>
                <a:cs typeface="Times New Roman" panose="02020603050405020304" pitchFamily="18" charset="0"/>
              </a:rPr>
              <a:t>Quel plan d</a:t>
            </a:r>
            <a:r>
              <a:rPr lang="ja-JP" altLang="fr-FR" sz="2400" b="1" dirty="0">
                <a:latin typeface="Times New Roman" panose="02020603050405020304" pitchFamily="18" charset="0"/>
                <a:cs typeface="Times New Roman" panose="02020603050405020304" pitchFamily="18" charset="0"/>
              </a:rPr>
              <a:t>’</a:t>
            </a:r>
            <a:r>
              <a:rPr lang="fr-FR" altLang="ja-JP" sz="2400" b="1" dirty="0">
                <a:latin typeface="Times New Roman" panose="02020603050405020304" pitchFamily="18" charset="0"/>
                <a:cs typeface="Times New Roman" panose="02020603050405020304" pitchFamily="18" charset="0"/>
              </a:rPr>
              <a:t>action retenir  pour la mise en œuvre du projet  Plateforme Féminine Innovation et Créativité d</a:t>
            </a:r>
            <a:r>
              <a:rPr lang="ja-JP" altLang="fr-FR" sz="2400" b="1" dirty="0">
                <a:latin typeface="Times New Roman" panose="02020603050405020304" pitchFamily="18" charset="0"/>
                <a:cs typeface="Times New Roman" panose="02020603050405020304" pitchFamily="18" charset="0"/>
              </a:rPr>
              <a:t>’</a:t>
            </a:r>
            <a:r>
              <a:rPr lang="fr-FR" altLang="ja-JP" sz="2400" b="1" dirty="0">
                <a:latin typeface="Times New Roman" panose="02020603050405020304" pitchFamily="18" charset="0"/>
                <a:cs typeface="Times New Roman" panose="02020603050405020304" pitchFamily="18" charset="0"/>
              </a:rPr>
              <a:t>Al Hoceima ? </a:t>
            </a:r>
            <a:endParaRPr lang="fr-FR" altLang="fr-FR" sz="3200" b="1"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74813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3139235" y="507814"/>
            <a:ext cx="8420100" cy="77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F6C0AA"/>
              </a:buClr>
              <a:buSzPct val="85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1B587C"/>
              </a:buClr>
              <a:buSzPct val="80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1B587C"/>
              </a:buClr>
              <a:buChar char="o"/>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9pPr>
          </a:lstStyle>
          <a:p>
            <a:pPr>
              <a:lnSpc>
                <a:spcPct val="115000"/>
              </a:lnSpc>
              <a:spcBef>
                <a:spcPts val="1000"/>
              </a:spcBef>
              <a:buClrTx/>
              <a:buSzTx/>
              <a:buNone/>
            </a:pPr>
            <a:r>
              <a:rPr lang="fr-FR" altLang="fr-FR" sz="2000" b="1" dirty="0">
                <a:solidFill>
                  <a:srgbClr val="C00000"/>
                </a:solidFill>
                <a:latin typeface="Times New Roman" panose="02020603050405020304" pitchFamily="18" charset="0"/>
                <a:cs typeface="Times New Roman" panose="02020603050405020304" pitchFamily="18" charset="0"/>
              </a:rPr>
              <a:t>5.3 Conditions d’efficacité du mode de gestion </a:t>
            </a:r>
            <a:r>
              <a:rPr lang="fr-FR" altLang="fr-FR" sz="2000" b="1" dirty="0">
                <a:solidFill>
                  <a:srgbClr val="C00000"/>
                </a:solidFill>
                <a:latin typeface="Times New Roman" panose="02020603050405020304" pitchFamily="18" charset="0"/>
                <a:ea typeface="MS Gothic" panose="020B0609070205080204" pitchFamily="49" charset="-128"/>
              </a:rPr>
              <a:t>de la Plateforme Féminine Innovation  et Créativité d’Al Hoceima                            </a:t>
            </a:r>
            <a:endParaRPr lang="fr-FR" altLang="fr-FR" sz="2800" b="1" dirty="0">
              <a:solidFill>
                <a:srgbClr val="C00000"/>
              </a:solidFill>
              <a:latin typeface="Calibri" panose="020F0502020204030204" pitchFamily="34" charset="0"/>
              <a:ea typeface="MS Gothic" panose="020B0609070205080204" pitchFamily="49" charset="-128"/>
            </a:endParaRPr>
          </a:p>
        </p:txBody>
      </p:sp>
      <p:sp>
        <p:nvSpPr>
          <p:cNvPr id="4" name="Rectangle 3"/>
          <p:cNvSpPr>
            <a:spLocks noChangeArrowheads="1"/>
          </p:cNvSpPr>
          <p:nvPr/>
        </p:nvSpPr>
        <p:spPr bwMode="auto">
          <a:xfrm>
            <a:off x="1004047" y="1879508"/>
            <a:ext cx="10049435" cy="3253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F6C0AA"/>
              </a:buClr>
              <a:buSzPct val="85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1B587C"/>
              </a:buClr>
              <a:buSzPct val="80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1B587C"/>
              </a:buClr>
              <a:buChar char="o"/>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9pPr>
          </a:lstStyle>
          <a:p>
            <a:pPr algn="just">
              <a:lnSpc>
                <a:spcPct val="107000"/>
              </a:lnSpc>
              <a:spcBef>
                <a:spcPct val="0"/>
              </a:spcBef>
              <a:buClrTx/>
              <a:buSzTx/>
              <a:buFontTx/>
              <a:buNone/>
            </a:pPr>
            <a:r>
              <a:rPr lang="fr-FR" altLang="fr-FR" sz="2400" dirty="0">
                <a:latin typeface="Times New Roman" panose="02020603050405020304" pitchFamily="18" charset="0"/>
                <a:cs typeface="Times New Roman" panose="02020603050405020304" pitchFamily="18" charset="0"/>
              </a:rPr>
              <a:t> </a:t>
            </a:r>
            <a:endParaRPr lang="fr-FR" altLang="fr-FR" sz="2400" dirty="0">
              <a:latin typeface="Cambria" panose="02040503050406030204" pitchFamily="18" charset="0"/>
              <a:cs typeface="Times New Roman" panose="02020603050405020304" pitchFamily="18" charset="0"/>
            </a:endParaRPr>
          </a:p>
          <a:p>
            <a:pPr algn="just">
              <a:lnSpc>
                <a:spcPct val="107000"/>
              </a:lnSpc>
              <a:spcBef>
                <a:spcPct val="0"/>
              </a:spcBef>
              <a:buClrTx/>
              <a:buSzTx/>
              <a:buFont typeface="Symbol" panose="05050102010706020507" pitchFamily="18" charset="2"/>
              <a:buChar char=""/>
            </a:pPr>
            <a:r>
              <a:rPr lang="fr-FR" altLang="fr-FR" sz="2400" b="1" dirty="0">
                <a:latin typeface="Times New Roman" panose="02020603050405020304" pitchFamily="18" charset="0"/>
                <a:cs typeface="Times New Roman" panose="02020603050405020304" pitchFamily="18" charset="0"/>
              </a:rPr>
              <a:t>Adopter et mettre </a:t>
            </a:r>
            <a:r>
              <a:rPr lang="fr-FR" altLang="fr-FR" sz="2400" dirty="0">
                <a:latin typeface="Times New Roman" panose="02020603050405020304" pitchFamily="18" charset="0"/>
                <a:cs typeface="Times New Roman" panose="02020603050405020304" pitchFamily="18" charset="0"/>
              </a:rPr>
              <a:t>en </a:t>
            </a:r>
            <a:r>
              <a:rPr lang="fr-FR" altLang="fr-FR" sz="2400" dirty="0" err="1">
                <a:latin typeface="Times New Roman" panose="02020603050405020304" pitchFamily="18" charset="0"/>
                <a:cs typeface="Times New Roman" panose="02020603050405020304" pitchFamily="18" charset="0"/>
              </a:rPr>
              <a:t>oeuvre</a:t>
            </a:r>
            <a:r>
              <a:rPr lang="fr-FR" altLang="fr-FR" sz="2400" dirty="0">
                <a:latin typeface="Times New Roman" panose="02020603050405020304" pitchFamily="18" charset="0"/>
                <a:cs typeface="Times New Roman" panose="02020603050405020304" pitchFamily="18" charset="0"/>
              </a:rPr>
              <a:t> un mode d</a:t>
            </a:r>
            <a:r>
              <a:rPr lang="ja-JP" altLang="fr-FR" sz="2400" dirty="0">
                <a:latin typeface="Times New Roman" panose="02020603050405020304" pitchFamily="18" charset="0"/>
                <a:cs typeface="Times New Roman" panose="02020603050405020304" pitchFamily="18" charset="0"/>
              </a:rPr>
              <a:t>’</a:t>
            </a:r>
            <a:r>
              <a:rPr lang="fr-FR" altLang="ja-JP" sz="2400" dirty="0">
                <a:latin typeface="Times New Roman" panose="02020603050405020304" pitchFamily="18" charset="0"/>
                <a:cs typeface="Times New Roman" panose="02020603050405020304" pitchFamily="18" charset="0"/>
              </a:rPr>
              <a:t>organisation et de gestion ainsi que des actions prioritaires (voir sections qui suivent) pour faire de cette plateforme, la plateforme non pas d</a:t>
            </a:r>
            <a:r>
              <a:rPr lang="ja-JP" altLang="fr-FR" sz="2400" dirty="0">
                <a:latin typeface="Times New Roman" panose="02020603050405020304" pitchFamily="18" charset="0"/>
                <a:cs typeface="Times New Roman" panose="02020603050405020304" pitchFamily="18" charset="0"/>
              </a:rPr>
              <a:t>’</a:t>
            </a:r>
            <a:r>
              <a:rPr lang="fr-FR" altLang="ja-JP" sz="2400" dirty="0">
                <a:latin typeface="Times New Roman" panose="02020603050405020304" pitchFamily="18" charset="0"/>
                <a:cs typeface="Times New Roman" panose="02020603050405020304" pitchFamily="18" charset="0"/>
              </a:rPr>
              <a:t>une </a:t>
            </a:r>
            <a:r>
              <a:rPr lang="ja-JP" altLang="fr-FR" sz="2400" dirty="0">
                <a:latin typeface="Times New Roman" panose="02020603050405020304" pitchFamily="18" charset="0"/>
                <a:cs typeface="Times New Roman" panose="02020603050405020304" pitchFamily="18" charset="0"/>
              </a:rPr>
              <a:t>‘’</a:t>
            </a:r>
            <a:r>
              <a:rPr lang="fr-FR" altLang="ja-JP" sz="2400" dirty="0">
                <a:latin typeface="Times New Roman" panose="02020603050405020304" pitchFamily="18" charset="0"/>
                <a:cs typeface="Times New Roman" panose="02020603050405020304" pitchFamily="18" charset="0"/>
              </a:rPr>
              <a:t>poignée</a:t>
            </a:r>
            <a:r>
              <a:rPr lang="ja-JP" altLang="fr-FR" sz="2400" dirty="0">
                <a:latin typeface="Times New Roman" panose="02020603050405020304" pitchFamily="18" charset="0"/>
                <a:cs typeface="Times New Roman" panose="02020603050405020304" pitchFamily="18" charset="0"/>
              </a:rPr>
              <a:t>’’</a:t>
            </a:r>
            <a:r>
              <a:rPr lang="fr-FR" altLang="ja-JP" sz="2400" dirty="0">
                <a:latin typeface="Times New Roman" panose="02020603050405020304" pitchFamily="18" charset="0"/>
                <a:cs typeface="Times New Roman" panose="02020603050405020304" pitchFamily="18" charset="0"/>
              </a:rPr>
              <a:t> de femmes artisanes, mais</a:t>
            </a:r>
            <a:r>
              <a:rPr lang="fr-FR" altLang="ja-JP" sz="2400" b="1" dirty="0">
                <a:latin typeface="Times New Roman" panose="02020603050405020304" pitchFamily="18" charset="0"/>
                <a:cs typeface="Times New Roman" panose="02020603050405020304" pitchFamily="18" charset="0"/>
              </a:rPr>
              <a:t> la PIA de toutes les femmes artisanes d</a:t>
            </a:r>
            <a:r>
              <a:rPr lang="ja-JP" altLang="fr-FR" sz="2400" b="1" dirty="0">
                <a:latin typeface="Times New Roman" panose="02020603050405020304" pitchFamily="18" charset="0"/>
                <a:cs typeface="Times New Roman" panose="02020603050405020304" pitchFamily="18" charset="0"/>
              </a:rPr>
              <a:t>’</a:t>
            </a:r>
            <a:r>
              <a:rPr lang="fr-FR" altLang="ja-JP" sz="2400" b="1" dirty="0">
                <a:latin typeface="Times New Roman" panose="02020603050405020304" pitchFamily="18" charset="0"/>
                <a:cs typeface="Times New Roman" panose="02020603050405020304" pitchFamily="18" charset="0"/>
              </a:rPr>
              <a:t>Al Hoceima, selon le choix exprimé par des femmes artisanes (interviewées) d</a:t>
            </a:r>
            <a:r>
              <a:rPr lang="ja-JP" altLang="fr-FR" sz="2400" b="1" dirty="0">
                <a:latin typeface="Times New Roman" panose="02020603050405020304" pitchFamily="18" charset="0"/>
                <a:cs typeface="Times New Roman" panose="02020603050405020304" pitchFamily="18" charset="0"/>
              </a:rPr>
              <a:t>’</a:t>
            </a:r>
            <a:r>
              <a:rPr lang="fr-FR" altLang="ja-JP" sz="2400" b="1" dirty="0">
                <a:latin typeface="Times New Roman" panose="02020603050405020304" pitchFamily="18" charset="0"/>
                <a:cs typeface="Times New Roman" panose="02020603050405020304" pitchFamily="18" charset="0"/>
              </a:rPr>
              <a:t>Al Hoceima, elles mêmes.  </a:t>
            </a:r>
            <a:endParaRPr lang="fr-FR" altLang="ja-JP" sz="2400" dirty="0">
              <a:latin typeface="Cambria" panose="02040503050406030204" pitchFamily="18" charset="0"/>
              <a:cs typeface="Times New Roman" panose="02020603050405020304" pitchFamily="18" charset="0"/>
            </a:endParaRPr>
          </a:p>
          <a:p>
            <a:pPr algn="just">
              <a:lnSpc>
                <a:spcPct val="107000"/>
              </a:lnSpc>
              <a:spcBef>
                <a:spcPct val="0"/>
              </a:spcBef>
              <a:buClrTx/>
              <a:buSzTx/>
              <a:buFont typeface="Wingdings 2" panose="05020102010507070707" pitchFamily="18" charset="2"/>
              <a:buNone/>
            </a:pPr>
            <a:r>
              <a:rPr lang="fr-FR" altLang="ja-JP" sz="2400" b="1" dirty="0">
                <a:latin typeface="Times New Roman" panose="02020603050405020304" pitchFamily="18" charset="0"/>
                <a:cs typeface="Times New Roman" panose="02020603050405020304" pitchFamily="18" charset="0"/>
              </a:rPr>
              <a:t>  </a:t>
            </a:r>
            <a:endParaRPr lang="fr-FR" altLang="ja-JP" sz="2400" b="1" dirty="0">
              <a:latin typeface="Cambria" panose="02040503050406030204" pitchFamily="18" charset="0"/>
              <a:cs typeface="Times New Roman" panose="02020603050405020304" pitchFamily="18" charset="0"/>
            </a:endParaRPr>
          </a:p>
          <a:p>
            <a:pPr algn="just">
              <a:lnSpc>
                <a:spcPct val="107000"/>
              </a:lnSpc>
              <a:spcBef>
                <a:spcPct val="0"/>
              </a:spcBef>
              <a:buClrTx/>
              <a:buSzTx/>
              <a:buFontTx/>
              <a:buNone/>
            </a:pPr>
            <a:r>
              <a:rPr lang="fr-FR" altLang="fr-FR" sz="2400" b="1" dirty="0">
                <a:latin typeface="Times New Roman" panose="02020603050405020304" pitchFamily="18" charset="0"/>
                <a:cs typeface="Times New Roman" panose="02020603050405020304" pitchFamily="18" charset="0"/>
              </a:rPr>
              <a:t> </a:t>
            </a:r>
            <a:endParaRPr lang="fr-FR" altLang="fr-FR" sz="2400" b="1" dirty="0">
              <a:latin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2724946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084729" y="1636900"/>
            <a:ext cx="10291483" cy="346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nSpc>
                <a:spcPct val="107000"/>
              </a:lnSpc>
              <a:buFont typeface="Symbol" panose="05050102010706020507" pitchFamily="18" charset="2"/>
              <a:buChar char=""/>
            </a:pPr>
            <a:r>
              <a:rPr lang="fr-FR" altLang="fr-FR" sz="2400" b="1" dirty="0">
                <a:latin typeface="Times New Roman" panose="02020603050405020304" pitchFamily="18" charset="0"/>
                <a:cs typeface="Times New Roman" panose="02020603050405020304" pitchFamily="18" charset="0"/>
              </a:rPr>
              <a:t>Un fondement prenant racine dans les 4 principes de base</a:t>
            </a:r>
            <a:r>
              <a:rPr lang="fr-FR" altLang="fr-FR" sz="2400" dirty="0">
                <a:latin typeface="Times New Roman" panose="02020603050405020304" pitchFamily="18" charset="0"/>
                <a:cs typeface="Times New Roman" panose="02020603050405020304" pitchFamily="18" charset="0"/>
              </a:rPr>
              <a:t> </a:t>
            </a:r>
            <a:r>
              <a:rPr lang="fr-FR" altLang="fr-FR" sz="2400" b="1" dirty="0">
                <a:latin typeface="Times New Roman" panose="02020603050405020304" pitchFamily="18" charset="0"/>
                <a:cs typeface="Times New Roman" panose="02020603050405020304" pitchFamily="18" charset="0"/>
              </a:rPr>
              <a:t>retenus et validé par l</a:t>
            </a:r>
            <a:r>
              <a:rPr lang="ja-JP" altLang="fr-FR" sz="2400" b="1" dirty="0">
                <a:latin typeface="Times New Roman" panose="02020603050405020304" pitchFamily="18" charset="0"/>
                <a:cs typeface="Times New Roman" panose="02020603050405020304" pitchFamily="18" charset="0"/>
              </a:rPr>
              <a:t>’</a:t>
            </a:r>
            <a:r>
              <a:rPr lang="fr-FR" altLang="ja-JP" sz="2400" b="1" dirty="0">
                <a:latin typeface="Times New Roman" panose="02020603050405020304" pitchFamily="18" charset="0"/>
                <a:cs typeface="Times New Roman" panose="02020603050405020304" pitchFamily="18" charset="0"/>
              </a:rPr>
              <a:t>ensemble des interviewées :</a:t>
            </a:r>
            <a:endParaRPr lang="fr-FR" altLang="ja-JP" sz="2400" b="1" dirty="0">
              <a:latin typeface="Cambria" panose="02040503050406030204" pitchFamily="18" charset="0"/>
              <a:cs typeface="Times New Roman" panose="02020603050405020304" pitchFamily="18" charset="0"/>
            </a:endParaRPr>
          </a:p>
          <a:p>
            <a:pPr>
              <a:buFont typeface="Franklin Gothic Book" panose="020B0503020102020204" pitchFamily="34" charset="0"/>
              <a:buAutoNum type="arabicParenBoth"/>
            </a:pPr>
            <a:r>
              <a:rPr lang="en-GB" altLang="fr-FR" sz="2400" b="1" dirty="0">
                <a:solidFill>
                  <a:srgbClr val="FF0000"/>
                </a:solidFill>
                <a:latin typeface="Times New Roman" panose="02020603050405020304" pitchFamily="18" charset="0"/>
                <a:cs typeface="Times New Roman" panose="02020603050405020304" pitchFamily="18" charset="0"/>
              </a:rPr>
              <a:t> la </a:t>
            </a:r>
            <a:r>
              <a:rPr lang="en-GB" altLang="fr-FR" sz="2400" b="1" dirty="0" err="1">
                <a:solidFill>
                  <a:srgbClr val="FF0000"/>
                </a:solidFill>
                <a:latin typeface="Times New Roman" panose="02020603050405020304" pitchFamily="18" charset="0"/>
                <a:cs typeface="Times New Roman" panose="02020603050405020304" pitchFamily="18" charset="0"/>
              </a:rPr>
              <a:t>transparence</a:t>
            </a:r>
            <a:r>
              <a:rPr lang="en-GB" altLang="fr-FR" sz="2400" b="1" dirty="0">
                <a:solidFill>
                  <a:srgbClr val="FF0000"/>
                </a:solidFill>
                <a:latin typeface="Times New Roman" panose="02020603050405020304" pitchFamily="18" charset="0"/>
                <a:cs typeface="Times New Roman" panose="02020603050405020304" pitchFamily="18" charset="0"/>
              </a:rPr>
              <a:t> ,</a:t>
            </a:r>
          </a:p>
          <a:p>
            <a:pPr>
              <a:buFont typeface="Franklin Gothic Book" panose="020B0503020102020204" pitchFamily="34" charset="0"/>
              <a:buAutoNum type="arabicParenBoth"/>
            </a:pPr>
            <a:r>
              <a:rPr lang="fr-FR" altLang="fr-FR" sz="2400" b="1" dirty="0">
                <a:solidFill>
                  <a:srgbClr val="FF0000"/>
                </a:solidFill>
                <a:latin typeface="Times New Roman" panose="02020603050405020304" pitchFamily="18" charset="0"/>
                <a:cs typeface="Times New Roman" panose="02020603050405020304" pitchFamily="18" charset="0"/>
              </a:rPr>
              <a:t> la bonne gouvernance</a:t>
            </a:r>
            <a:r>
              <a:rPr lang="fr-FR" altLang="fr-FR" sz="2400" b="1" dirty="0">
                <a:latin typeface="Times New Roman" panose="02020603050405020304" pitchFamily="18" charset="0"/>
                <a:cs typeface="Times New Roman" panose="02020603050405020304" pitchFamily="18" charset="0"/>
              </a:rPr>
              <a:t>, </a:t>
            </a:r>
            <a:endParaRPr lang="fr-FR" altLang="fr-FR" sz="2400" b="1" dirty="0">
              <a:latin typeface="Cambria" panose="02040503050406030204" pitchFamily="18" charset="0"/>
              <a:cs typeface="Times New Roman" panose="02020603050405020304" pitchFamily="18" charset="0"/>
            </a:endParaRPr>
          </a:p>
          <a:p>
            <a:pPr>
              <a:buFont typeface="Franklin Gothic Book" panose="020B0503020102020204" pitchFamily="34" charset="0"/>
              <a:buAutoNum type="arabicParenBoth"/>
            </a:pPr>
            <a:r>
              <a:rPr lang="fr-FR" altLang="fr-FR" sz="2400" b="1" dirty="0">
                <a:solidFill>
                  <a:srgbClr val="FF0000"/>
                </a:solidFill>
                <a:latin typeface="Times New Roman" panose="02020603050405020304" pitchFamily="18" charset="0"/>
                <a:cs typeface="Times New Roman" panose="02020603050405020304" pitchFamily="18" charset="0"/>
              </a:rPr>
              <a:t> la mise en œuvre d'actions/mesures </a:t>
            </a:r>
            <a:r>
              <a:rPr lang="fr-FR" altLang="fr-FR" sz="2400" b="1" dirty="0">
                <a:latin typeface="Times New Roman" panose="02020603050405020304" pitchFamily="18" charset="0"/>
                <a:cs typeface="Times New Roman" panose="02020603050405020304" pitchFamily="18" charset="0"/>
              </a:rPr>
              <a:t>(voir sections qui suivent) permettant l'implication des femmes artisanes dans la gestion des sites ,</a:t>
            </a:r>
            <a:endParaRPr lang="fr-FR" altLang="fr-FR" sz="2400" b="1" dirty="0">
              <a:latin typeface="Cambria" panose="02040503050406030204" pitchFamily="18" charset="0"/>
              <a:cs typeface="Times New Roman" panose="02020603050405020304" pitchFamily="18" charset="0"/>
            </a:endParaRPr>
          </a:p>
          <a:p>
            <a:pPr>
              <a:buFont typeface="Franklin Gothic Book" panose="020B0503020102020204" pitchFamily="34" charset="0"/>
              <a:buAutoNum type="arabicParenBoth"/>
            </a:pPr>
            <a:r>
              <a:rPr lang="fr-FR" altLang="fr-FR" sz="2400" b="1" dirty="0">
                <a:solidFill>
                  <a:srgbClr val="FF0000"/>
                </a:solidFill>
                <a:latin typeface="Times New Roman" panose="02020603050405020304" pitchFamily="18" charset="0"/>
                <a:cs typeface="Times New Roman" panose="02020603050405020304" pitchFamily="18" charset="0"/>
              </a:rPr>
              <a:t> l</a:t>
            </a:r>
            <a:r>
              <a:rPr lang="fr-MA" altLang="fr-FR" sz="2400" b="1" dirty="0">
                <a:solidFill>
                  <a:srgbClr val="FF0000"/>
                </a:solidFill>
                <a:latin typeface="Times New Roman" panose="02020603050405020304" pitchFamily="18" charset="0"/>
                <a:cs typeface="Times New Roman" panose="02020603050405020304" pitchFamily="18" charset="0"/>
              </a:rPr>
              <a:t>’</a:t>
            </a:r>
            <a:r>
              <a:rPr lang="fr-FR" altLang="ja-JP" sz="2400" b="1" dirty="0">
                <a:solidFill>
                  <a:srgbClr val="FF0000"/>
                </a:solidFill>
                <a:latin typeface="Times New Roman" panose="02020603050405020304" pitchFamily="18" charset="0"/>
                <a:cs typeface="Times New Roman" panose="02020603050405020304" pitchFamily="18" charset="0"/>
              </a:rPr>
              <a:t>adoption d'une approche participative et de partenariat</a:t>
            </a:r>
            <a:r>
              <a:rPr lang="fr-FR" altLang="ja-JP" sz="2400" b="1" dirty="0">
                <a:latin typeface="Times New Roman" panose="02020603050405020304" pitchFamily="18" charset="0"/>
                <a:cs typeface="Times New Roman" panose="02020603050405020304" pitchFamily="18" charset="0"/>
              </a:rPr>
              <a:t>, qui devraient être également  respectés avec rigueur, dans l</a:t>
            </a:r>
            <a:r>
              <a:rPr lang="ja-JP" altLang="fr-FR" sz="2400" b="1" dirty="0">
                <a:latin typeface="Times New Roman" panose="02020603050405020304" pitchFamily="18" charset="0"/>
                <a:cs typeface="Times New Roman" panose="02020603050405020304" pitchFamily="18" charset="0"/>
              </a:rPr>
              <a:t>’</a:t>
            </a:r>
            <a:r>
              <a:rPr lang="fr-FR" altLang="ja-JP" sz="2400" b="1" dirty="0">
                <a:latin typeface="Times New Roman" panose="02020603050405020304" pitchFamily="18" charset="0"/>
                <a:cs typeface="Times New Roman" panose="02020603050405020304" pitchFamily="18" charset="0"/>
              </a:rPr>
              <a:t>organisation et la gestion de la plateforme.</a:t>
            </a:r>
            <a:endParaRPr lang="fr-FR" altLang="fr-FR" sz="2400" dirty="0"/>
          </a:p>
        </p:txBody>
      </p:sp>
    </p:spTree>
    <p:extLst>
      <p:ext uri="{BB962C8B-B14F-4D97-AF65-F5344CB8AC3E}">
        <p14:creationId xmlns:p14="http://schemas.microsoft.com/office/powerpoint/2010/main" val="2049798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813919" y="1731869"/>
            <a:ext cx="10149915" cy="39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75"/>
              </a:spcBef>
              <a:buClr>
                <a:schemeClr val="accent1"/>
              </a:buClr>
              <a:buSzPct val="85000"/>
              <a:buFont typeface="Wingdings 2" panose="05020102010507070707" pitchFamily="18" charset="2"/>
              <a:buChar char=""/>
              <a:tabLst>
                <a:tab pos="1349375" algn="l"/>
                <a:tab pos="2413000" algn="l"/>
              </a:tabLst>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tabLst>
                <a:tab pos="1349375" algn="l"/>
                <a:tab pos="2413000" algn="l"/>
              </a:tabLst>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F6C0AA"/>
              </a:buClr>
              <a:buSzPct val="85000"/>
              <a:buFont typeface="Wingdings 2" panose="05020102010507070707" pitchFamily="18" charset="2"/>
              <a:buChar char=""/>
              <a:tabLst>
                <a:tab pos="1349375" algn="l"/>
                <a:tab pos="2413000" algn="l"/>
              </a:tabLst>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1B587C"/>
              </a:buClr>
              <a:buSzPct val="80000"/>
              <a:buFont typeface="Wingdings 2" panose="05020102010507070707" pitchFamily="18" charset="2"/>
              <a:buChar char=""/>
              <a:tabLst>
                <a:tab pos="1349375" algn="l"/>
                <a:tab pos="2413000" algn="l"/>
              </a:tabLst>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1B587C"/>
              </a:buClr>
              <a:buChar char="o"/>
              <a:tabLst>
                <a:tab pos="1349375" algn="l"/>
                <a:tab pos="2413000" algn="l"/>
              </a:tabLst>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1B587C"/>
              </a:buClr>
              <a:buChar char="o"/>
              <a:tabLst>
                <a:tab pos="1349375" algn="l"/>
                <a:tab pos="2413000" algn="l"/>
              </a:tabLst>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1B587C"/>
              </a:buClr>
              <a:buChar char="o"/>
              <a:tabLst>
                <a:tab pos="1349375" algn="l"/>
                <a:tab pos="2413000" algn="l"/>
              </a:tabLst>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1B587C"/>
              </a:buClr>
              <a:buChar char="o"/>
              <a:tabLst>
                <a:tab pos="1349375" algn="l"/>
                <a:tab pos="2413000" algn="l"/>
              </a:tabLst>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1B587C"/>
              </a:buClr>
              <a:buChar char="o"/>
              <a:tabLst>
                <a:tab pos="1349375" algn="l"/>
                <a:tab pos="2413000" algn="l"/>
              </a:tabLst>
              <a:defRPr sz="2000">
                <a:solidFill>
                  <a:schemeClr val="tx1"/>
                </a:solidFill>
                <a:latin typeface="Perpetua" panose="02020502060401020303" pitchFamily="18" charset="0"/>
                <a:ea typeface="MS PGothic" panose="020B0600070205080204" pitchFamily="34" charset="-128"/>
              </a:defRPr>
            </a:lvl9pPr>
          </a:lstStyle>
          <a:p>
            <a:pPr>
              <a:lnSpc>
                <a:spcPct val="107000"/>
              </a:lnSpc>
              <a:spcBef>
                <a:spcPct val="0"/>
              </a:spcBef>
              <a:buClrTx/>
              <a:buSzTx/>
              <a:buFontTx/>
              <a:buNone/>
            </a:pPr>
            <a:r>
              <a:rPr lang="fr-FR" altLang="fr-FR" sz="1800" dirty="0">
                <a:latin typeface="Times New Roman" panose="02020603050405020304" pitchFamily="18" charset="0"/>
                <a:ea typeface="MS Gothic" panose="020B0609070205080204" pitchFamily="49" charset="-128"/>
              </a:rPr>
              <a:t> </a:t>
            </a:r>
            <a:endParaRPr lang="fr-FR" altLang="fr-FR" sz="1800" dirty="0">
              <a:latin typeface="Cambria" panose="02040503050406030204" pitchFamily="18" charset="0"/>
              <a:ea typeface="MS Gothic" panose="020B0609070205080204" pitchFamily="49" charset="-128"/>
            </a:endParaRPr>
          </a:p>
          <a:p>
            <a:pPr>
              <a:lnSpc>
                <a:spcPct val="107000"/>
              </a:lnSpc>
              <a:spcBef>
                <a:spcPct val="0"/>
              </a:spcBef>
              <a:buClrTx/>
              <a:buSzTx/>
              <a:buFontTx/>
              <a:buNone/>
            </a:pPr>
            <a:r>
              <a:rPr lang="fr-FR" altLang="fr-FR" sz="1800" b="1" dirty="0">
                <a:latin typeface="Times New Roman" panose="02020603050405020304" pitchFamily="18" charset="0"/>
                <a:ea typeface="MS Gothic" panose="020B0609070205080204" pitchFamily="49" charset="-128"/>
              </a:rPr>
              <a:t>Dans cette section ,nous allons identifier  les actions  prioritaires de soutien spécifique des femmes artisanes au niveau de la plateforme en termes de mesures d</a:t>
            </a:r>
            <a:r>
              <a:rPr lang="ja-JP" altLang="fr-FR" sz="1800" b="1" dirty="0">
                <a:latin typeface="Times New Roman" panose="02020603050405020304" pitchFamily="18" charset="0"/>
                <a:ea typeface="MS Gothic" panose="020B0609070205080204" pitchFamily="49" charset="-128"/>
              </a:rPr>
              <a:t>’</a:t>
            </a:r>
            <a:r>
              <a:rPr lang="fr-FR" altLang="ja-JP" sz="1800" b="1" dirty="0">
                <a:latin typeface="Times New Roman" panose="02020603050405020304" pitchFamily="18" charset="0"/>
                <a:cs typeface="Times New Roman" panose="02020603050405020304" pitchFamily="18" charset="0"/>
              </a:rPr>
              <a:t>accompagnement </a:t>
            </a:r>
            <a:r>
              <a:rPr lang="fr-FR" altLang="ja-JP" sz="1800" b="1" dirty="0">
                <a:latin typeface="Times New Roman" panose="02020603050405020304" pitchFamily="18" charset="0"/>
                <a:ea typeface="MS Gothic" panose="020B0609070205080204" pitchFamily="49" charset="-128"/>
              </a:rPr>
              <a:t>et qui sont les suivantes :  </a:t>
            </a:r>
            <a:endParaRPr lang="fr-FR" altLang="ja-JP" sz="1800" b="1" dirty="0">
              <a:latin typeface="Cambria" panose="02040503050406030204" pitchFamily="18" charset="0"/>
              <a:ea typeface="MS Gothic" panose="020B0609070205080204" pitchFamily="49" charset="-128"/>
            </a:endParaRPr>
          </a:p>
          <a:p>
            <a:pPr>
              <a:lnSpc>
                <a:spcPct val="107000"/>
              </a:lnSpc>
              <a:spcBef>
                <a:spcPct val="0"/>
              </a:spcBef>
              <a:buClrTx/>
              <a:buSzTx/>
              <a:buFontTx/>
              <a:buNone/>
            </a:pPr>
            <a:r>
              <a:rPr lang="fr-FR" altLang="fr-FR" sz="1800" dirty="0">
                <a:latin typeface="Times New Roman" panose="02020603050405020304" pitchFamily="18" charset="0"/>
                <a:ea typeface="MS Gothic" panose="020B0609070205080204" pitchFamily="49" charset="-128"/>
              </a:rPr>
              <a:t> </a:t>
            </a:r>
            <a:endParaRPr lang="fr-FR" altLang="fr-FR" sz="1800" dirty="0">
              <a:latin typeface="Cambria" panose="02040503050406030204" pitchFamily="18" charset="0"/>
              <a:ea typeface="MS Gothic" panose="020B0609070205080204" pitchFamily="49" charset="-128"/>
            </a:endParaRPr>
          </a:p>
          <a:p>
            <a:pPr algn="just">
              <a:lnSpc>
                <a:spcPct val="107000"/>
              </a:lnSpc>
              <a:spcBef>
                <a:spcPct val="0"/>
              </a:spcBef>
              <a:buClrTx/>
              <a:buSzTx/>
              <a:buFont typeface="Symbol" panose="05050102010706020507" pitchFamily="18" charset="2"/>
              <a:buChar char=""/>
            </a:pPr>
            <a:r>
              <a:rPr lang="fr-FR" altLang="fr-FR" sz="2000" b="1" u="sng" dirty="0">
                <a:latin typeface="Times New Roman" panose="02020603050405020304" pitchFamily="18" charset="0"/>
                <a:ea typeface="MS Gothic" panose="020B0609070205080204" pitchFamily="49" charset="-128"/>
              </a:rPr>
              <a:t>1</a:t>
            </a:r>
            <a:r>
              <a:rPr lang="fr-FR" altLang="fr-FR" sz="2000" b="1" u="sng" baseline="30000" dirty="0">
                <a:latin typeface="Times New Roman" panose="02020603050405020304" pitchFamily="18" charset="0"/>
                <a:ea typeface="MS Gothic" panose="020B0609070205080204" pitchFamily="49" charset="-128"/>
              </a:rPr>
              <a:t>ère</a:t>
            </a:r>
            <a:r>
              <a:rPr lang="fr-FR" altLang="fr-FR" sz="2000" b="1" u="sng" dirty="0">
                <a:latin typeface="Times New Roman" panose="02020603050405020304" pitchFamily="18" charset="0"/>
                <a:ea typeface="MS Gothic" panose="020B0609070205080204" pitchFamily="49" charset="-128"/>
              </a:rPr>
              <a:t> action  prioritaire à caractère</a:t>
            </a:r>
            <a:r>
              <a:rPr lang="fr-FR" altLang="fr-FR" sz="1800" b="1" u="sng" dirty="0">
                <a:latin typeface="Times New Roman" panose="02020603050405020304" pitchFamily="18" charset="0"/>
                <a:ea typeface="MS Gothic" panose="020B0609070205080204" pitchFamily="49" charset="-128"/>
              </a:rPr>
              <a:t> opérationnel pour le soutien spécifique des femmes artisanes au niveau de la PIA</a:t>
            </a:r>
            <a:r>
              <a:rPr lang="fr-FR" altLang="fr-FR" sz="1800" b="1" u="sng" dirty="0">
                <a:latin typeface="Times New Roman" panose="02020603050405020304" pitchFamily="18" charset="0"/>
                <a:cs typeface="Times New Roman" panose="02020603050405020304" pitchFamily="18" charset="0"/>
              </a:rPr>
              <a:t>: </a:t>
            </a:r>
            <a:r>
              <a:rPr lang="fr-FR" altLang="fr-FR" sz="1800" i="1" u="sng" dirty="0">
                <a:latin typeface="Times New Roman" panose="02020603050405020304" pitchFamily="18" charset="0"/>
                <a:cs typeface="Times New Roman" panose="02020603050405020304" pitchFamily="18" charset="0"/>
              </a:rPr>
              <a:t>Conception de la plateforme sous forme d</a:t>
            </a:r>
            <a:r>
              <a:rPr lang="ja-JP" altLang="fr-FR" sz="1800" i="1" u="sng" dirty="0">
                <a:latin typeface="Times New Roman" panose="02020603050405020304" pitchFamily="18" charset="0"/>
                <a:cs typeface="Times New Roman" panose="02020603050405020304" pitchFamily="18" charset="0"/>
              </a:rPr>
              <a:t>’</a:t>
            </a:r>
            <a:r>
              <a:rPr lang="fr-FR" altLang="ja-JP" sz="1800" i="1" u="sng" dirty="0">
                <a:latin typeface="Times New Roman" panose="02020603050405020304" pitchFamily="18" charset="0"/>
                <a:cs typeface="Times New Roman" panose="02020603050405020304" pitchFamily="18" charset="0"/>
              </a:rPr>
              <a:t>un dispositif multifonctionnel</a:t>
            </a:r>
            <a:endParaRPr lang="fr-FR" altLang="ja-JP" sz="1800" dirty="0">
              <a:latin typeface="Cambria" panose="02040503050406030204" pitchFamily="18" charset="0"/>
              <a:cs typeface="Times New Roman" panose="02020603050405020304" pitchFamily="18" charset="0"/>
            </a:endParaRPr>
          </a:p>
          <a:p>
            <a:pPr algn="just">
              <a:lnSpc>
                <a:spcPct val="107000"/>
              </a:lnSpc>
              <a:spcBef>
                <a:spcPct val="0"/>
              </a:spcBef>
              <a:buClrTx/>
              <a:buSzTx/>
              <a:buFontTx/>
              <a:buNone/>
            </a:pPr>
            <a:r>
              <a:rPr lang="fr-FR" altLang="fr-FR" sz="1800" i="1" dirty="0">
                <a:latin typeface="Times New Roman" panose="02020603050405020304" pitchFamily="18" charset="0"/>
                <a:cs typeface="Times New Roman" panose="02020603050405020304" pitchFamily="18" charset="0"/>
              </a:rPr>
              <a:t> </a:t>
            </a:r>
            <a:endParaRPr lang="fr-FR" altLang="fr-FR" sz="1800" dirty="0">
              <a:latin typeface="Cambria" panose="02040503050406030204" pitchFamily="18" charset="0"/>
              <a:cs typeface="Times New Roman" panose="02020603050405020304" pitchFamily="18" charset="0"/>
            </a:endParaRPr>
          </a:p>
          <a:p>
            <a:pPr algn="just">
              <a:lnSpc>
                <a:spcPct val="107000"/>
              </a:lnSpc>
              <a:spcBef>
                <a:spcPct val="0"/>
              </a:spcBef>
              <a:buClrTx/>
              <a:buSzTx/>
              <a:buFont typeface="Symbol" panose="05050102010706020507" pitchFamily="18" charset="2"/>
              <a:buChar char=""/>
            </a:pPr>
            <a:r>
              <a:rPr lang="fr-FR" altLang="fr-FR" sz="1800" b="1" u="sng" dirty="0">
                <a:latin typeface="Times New Roman" panose="02020603050405020304" pitchFamily="18" charset="0"/>
                <a:ea typeface="MS Gothic" panose="020B0609070205080204" pitchFamily="49" charset="-128"/>
              </a:rPr>
              <a:t>2</a:t>
            </a:r>
            <a:r>
              <a:rPr lang="fr-FR" altLang="fr-FR" sz="1800" b="1" u="sng" baseline="30000" dirty="0">
                <a:latin typeface="Times New Roman" panose="02020603050405020304" pitchFamily="18" charset="0"/>
                <a:ea typeface="MS Gothic" panose="020B0609070205080204" pitchFamily="49" charset="-128"/>
              </a:rPr>
              <a:t>ème</a:t>
            </a:r>
            <a:r>
              <a:rPr lang="fr-FR" altLang="fr-FR" sz="1800" b="1" u="sng" dirty="0">
                <a:latin typeface="Times New Roman" panose="02020603050405020304" pitchFamily="18" charset="0"/>
                <a:ea typeface="MS Gothic" panose="020B0609070205080204" pitchFamily="49" charset="-128"/>
              </a:rPr>
              <a:t> action  prioritaire à caractère organisationnel pour le soutien spécifique des femmes artisanes au niveau de la PIA  </a:t>
            </a:r>
            <a:r>
              <a:rPr lang="fr-FR" altLang="fr-FR" sz="1800" b="1" u="sng" dirty="0">
                <a:latin typeface="Times New Roman" panose="02020603050405020304" pitchFamily="18" charset="0"/>
                <a:cs typeface="Times New Roman" panose="02020603050405020304" pitchFamily="18" charset="0"/>
              </a:rPr>
              <a:t>:</a:t>
            </a:r>
            <a:r>
              <a:rPr lang="fr-FR" altLang="fr-FR" sz="1800" u="sng" dirty="0">
                <a:latin typeface="Times New Roman" panose="02020603050405020304" pitchFamily="18" charset="0"/>
                <a:cs typeface="Times New Roman" panose="02020603050405020304" pitchFamily="18" charset="0"/>
              </a:rPr>
              <a:t> </a:t>
            </a:r>
            <a:r>
              <a:rPr lang="fr-FR" altLang="fr-FR" sz="1800" i="1" u="sng" dirty="0">
                <a:latin typeface="Times New Roman" panose="02020603050405020304" pitchFamily="18" charset="0"/>
                <a:cs typeface="Times New Roman" panose="02020603050405020304" pitchFamily="18" charset="0"/>
              </a:rPr>
              <a:t>Appui  à l</a:t>
            </a:r>
            <a:r>
              <a:rPr lang="ja-JP" altLang="fr-FR" sz="1800" i="1" u="sng" dirty="0">
                <a:latin typeface="Times New Roman" panose="02020603050405020304" pitchFamily="18" charset="0"/>
                <a:cs typeface="Times New Roman" panose="02020603050405020304" pitchFamily="18" charset="0"/>
              </a:rPr>
              <a:t>’</a:t>
            </a:r>
            <a:r>
              <a:rPr lang="fr-FR" altLang="ja-JP" sz="1800" i="1" u="sng" dirty="0">
                <a:latin typeface="Times New Roman" panose="02020603050405020304" pitchFamily="18" charset="0"/>
                <a:cs typeface="Times New Roman" panose="02020603050405020304" pitchFamily="18" charset="0"/>
              </a:rPr>
              <a:t>organisation  des femmes artisanes d</a:t>
            </a:r>
            <a:r>
              <a:rPr lang="ja-JP" altLang="fr-FR" sz="1800" i="1" u="sng" dirty="0">
                <a:latin typeface="Times New Roman" panose="02020603050405020304" pitchFamily="18" charset="0"/>
                <a:cs typeface="Times New Roman" panose="02020603050405020304" pitchFamily="18" charset="0"/>
              </a:rPr>
              <a:t>’</a:t>
            </a:r>
            <a:r>
              <a:rPr lang="fr-FR" altLang="ja-JP" sz="1800" i="1" u="sng" dirty="0">
                <a:latin typeface="Times New Roman" panose="02020603050405020304" pitchFamily="18" charset="0"/>
                <a:cs typeface="Times New Roman" panose="02020603050405020304" pitchFamily="18" charset="0"/>
              </a:rPr>
              <a:t>Al Hoceima (déjà structurées en associations et coopératives), en un groupement d</a:t>
            </a:r>
            <a:r>
              <a:rPr lang="ja-JP" altLang="fr-FR" sz="1800" i="1" u="sng" dirty="0">
                <a:latin typeface="Times New Roman" panose="02020603050405020304" pitchFamily="18" charset="0"/>
                <a:cs typeface="Times New Roman" panose="02020603050405020304" pitchFamily="18" charset="0"/>
              </a:rPr>
              <a:t>’</a:t>
            </a:r>
            <a:r>
              <a:rPr lang="fr-FR" altLang="ja-JP" sz="1800" i="1" u="sng" dirty="0">
                <a:latin typeface="Times New Roman" panose="02020603050405020304" pitchFamily="18" charset="0"/>
                <a:cs typeface="Times New Roman" panose="02020603050405020304" pitchFamily="18" charset="0"/>
              </a:rPr>
              <a:t>associations et de coopératives de femmes artisanes. </a:t>
            </a:r>
            <a:endParaRPr lang="fr-FR" altLang="ja-JP" sz="1800" dirty="0">
              <a:latin typeface="Cambria" panose="02040503050406030204" pitchFamily="18" charset="0"/>
              <a:cs typeface="Times New Roman" panose="02020603050405020304" pitchFamily="18" charset="0"/>
            </a:endParaRPr>
          </a:p>
          <a:p>
            <a:pPr algn="just">
              <a:lnSpc>
                <a:spcPct val="107000"/>
              </a:lnSpc>
              <a:spcBef>
                <a:spcPct val="0"/>
              </a:spcBef>
              <a:buClrTx/>
              <a:buSzTx/>
              <a:buFontTx/>
              <a:buNone/>
            </a:pPr>
            <a:r>
              <a:rPr lang="fr-FR" altLang="fr-FR" sz="1800" dirty="0">
                <a:latin typeface="Times New Roman" panose="02020603050405020304" pitchFamily="18" charset="0"/>
                <a:cs typeface="Times New Roman" panose="02020603050405020304" pitchFamily="18" charset="0"/>
              </a:rPr>
              <a:t> </a:t>
            </a:r>
            <a:endParaRPr lang="fr-FR" altLang="fr-FR" sz="1800" dirty="0">
              <a:latin typeface="Cambria" panose="02040503050406030204" pitchFamily="18" charset="0"/>
              <a:cs typeface="Times New Roman" panose="02020603050405020304" pitchFamily="18" charset="0"/>
            </a:endParaRPr>
          </a:p>
          <a:p>
            <a:pPr algn="just">
              <a:lnSpc>
                <a:spcPct val="107000"/>
              </a:lnSpc>
              <a:spcBef>
                <a:spcPct val="0"/>
              </a:spcBef>
              <a:buClrTx/>
              <a:buSzTx/>
              <a:buFontTx/>
              <a:buNone/>
            </a:pPr>
            <a:r>
              <a:rPr lang="fr-FR" altLang="fr-FR" sz="1800" dirty="0">
                <a:latin typeface="Times New Roman" panose="02020603050405020304" pitchFamily="18" charset="0"/>
                <a:cs typeface="Times New Roman" panose="02020603050405020304" pitchFamily="18" charset="0"/>
              </a:rPr>
              <a:t> </a:t>
            </a:r>
            <a:endParaRPr lang="fr-FR" altLang="fr-FR" sz="1800" dirty="0">
              <a:latin typeface="Arial" panose="020B0604020202020204" pitchFamily="34" charset="0"/>
              <a:cs typeface="Times New Roman" panose="02020603050405020304" pitchFamily="18" charset="0"/>
            </a:endParaRPr>
          </a:p>
        </p:txBody>
      </p:sp>
      <p:sp>
        <p:nvSpPr>
          <p:cNvPr id="3" name="Rectangle 2"/>
          <p:cNvSpPr/>
          <p:nvPr/>
        </p:nvSpPr>
        <p:spPr>
          <a:xfrm>
            <a:off x="3818964" y="836330"/>
            <a:ext cx="7234518" cy="399084"/>
          </a:xfrm>
          <a:prstGeom prst="rect">
            <a:avLst/>
          </a:prstGeom>
        </p:spPr>
        <p:txBody>
          <a:bodyPr wrap="square">
            <a:spAutoFit/>
          </a:bodyPr>
          <a:lstStyle/>
          <a:p>
            <a:pPr>
              <a:lnSpc>
                <a:spcPct val="107000"/>
              </a:lnSpc>
              <a:spcBef>
                <a:spcPct val="0"/>
              </a:spcBef>
              <a:buClrTx/>
              <a:buSzTx/>
              <a:buFontTx/>
              <a:buNone/>
            </a:pPr>
            <a:r>
              <a:rPr lang="fr-FR" altLang="fr-FR" sz="2000" b="1" dirty="0">
                <a:solidFill>
                  <a:srgbClr val="0070C0"/>
                </a:solidFill>
                <a:latin typeface="Times New Roman" panose="02020603050405020304" pitchFamily="18" charset="0"/>
              </a:rPr>
              <a:t>Approche </a:t>
            </a:r>
            <a:r>
              <a:rPr lang="fr-FR" altLang="fr-FR" sz="2000" b="1" dirty="0" smtClean="0">
                <a:solidFill>
                  <a:srgbClr val="0070C0"/>
                </a:solidFill>
                <a:latin typeface="Times New Roman" panose="02020603050405020304" pitchFamily="18" charset="0"/>
              </a:rPr>
              <a:t>privilégiée </a:t>
            </a:r>
            <a:r>
              <a:rPr lang="fr-FR" altLang="fr-FR" sz="2000" b="1" dirty="0">
                <a:solidFill>
                  <a:srgbClr val="0070C0"/>
                </a:solidFill>
                <a:latin typeface="Times New Roman" panose="02020603050405020304" pitchFamily="18" charset="0"/>
              </a:rPr>
              <a:t>de soutien spécifique des femmes artisanes </a:t>
            </a:r>
            <a:endParaRPr lang="fr-FR" altLang="fr-FR" dirty="0">
              <a:solidFill>
                <a:srgbClr val="0070C0"/>
              </a:solidFill>
              <a:latin typeface="Cambria" panose="02040503050406030204" pitchFamily="18" charset="0"/>
            </a:endParaRPr>
          </a:p>
        </p:txBody>
      </p:sp>
    </p:spTree>
    <p:extLst>
      <p:ext uri="{BB962C8B-B14F-4D97-AF65-F5344CB8AC3E}">
        <p14:creationId xmlns:p14="http://schemas.microsoft.com/office/powerpoint/2010/main" val="15936938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2917" y="1326777"/>
            <a:ext cx="6911112" cy="4007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589803" y="2084954"/>
            <a:ext cx="4439397"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F6C0AA"/>
              </a:buClr>
              <a:buSzPct val="85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1B587C"/>
              </a:buClr>
              <a:buSzPct val="80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1B587C"/>
              </a:buClr>
              <a:buChar char="o"/>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9pPr>
          </a:lstStyle>
          <a:p>
            <a:pPr>
              <a:spcBef>
                <a:spcPct val="0"/>
              </a:spcBef>
              <a:buClrTx/>
              <a:buSzTx/>
              <a:buFontTx/>
              <a:buNone/>
            </a:pPr>
            <a:r>
              <a:rPr lang="fr-FR" altLang="fr-FR" sz="2000" b="1" dirty="0">
                <a:latin typeface="Times New Roman" panose="02020603050405020304" pitchFamily="18" charset="0"/>
                <a:cs typeface="Times New Roman" panose="02020603050405020304" pitchFamily="18" charset="0"/>
              </a:rPr>
              <a:t>Le schéma </a:t>
            </a:r>
            <a:r>
              <a:rPr lang="fr-FR" altLang="fr-FR" sz="2000" b="1" dirty="0" smtClean="0">
                <a:latin typeface="Times New Roman" panose="02020603050405020304" pitchFamily="18" charset="0"/>
                <a:cs typeface="Times New Roman" panose="02020603050405020304" pitchFamily="18" charset="0"/>
              </a:rPr>
              <a:t>ci-contre </a:t>
            </a:r>
            <a:r>
              <a:rPr lang="fr-FR" altLang="fr-FR" sz="2000" b="1" dirty="0">
                <a:latin typeface="Times New Roman" panose="02020603050405020304" pitchFamily="18" charset="0"/>
                <a:cs typeface="Times New Roman" panose="02020603050405020304" pitchFamily="18" charset="0"/>
              </a:rPr>
              <a:t>démontre que les </a:t>
            </a:r>
            <a:r>
              <a:rPr lang="fr-FR" altLang="fr-FR" sz="2000" b="1" u="sng" dirty="0">
                <a:latin typeface="Times New Roman" panose="02020603050405020304" pitchFamily="18" charset="0"/>
                <a:cs typeface="Times New Roman" panose="02020603050405020304" pitchFamily="18" charset="0"/>
              </a:rPr>
              <a:t>2 actions</a:t>
            </a:r>
            <a:r>
              <a:rPr lang="fr-FR" altLang="fr-FR" sz="2000" b="1" u="sng" dirty="0">
                <a:latin typeface="Times New Roman" panose="02020603050405020304" pitchFamily="18" charset="0"/>
                <a:ea typeface="MS Gothic" panose="020B0609070205080204" pitchFamily="49" charset="-128"/>
              </a:rPr>
              <a:t> prioritaires à caractère opérationnel et organisationnel, </a:t>
            </a:r>
            <a:r>
              <a:rPr lang="fr-FR" altLang="fr-FR" sz="2000" b="1" dirty="0">
                <a:latin typeface="Times New Roman" panose="02020603050405020304" pitchFamily="18" charset="0"/>
                <a:ea typeface="MS Gothic" panose="020B0609070205080204" pitchFamily="49" charset="-128"/>
              </a:rPr>
              <a:t>sont également stratégiques, </a:t>
            </a:r>
            <a:r>
              <a:rPr lang="fr-FR" altLang="fr-FR" sz="2000" b="1" dirty="0">
                <a:latin typeface="Times New Roman" panose="02020603050405020304" pitchFamily="18" charset="0"/>
                <a:cs typeface="Times New Roman" panose="02020603050405020304" pitchFamily="18" charset="0"/>
              </a:rPr>
              <a:t>pour soutenir spécifiquement des femmes artisanes au niveau de la Plateforme Féminine Innovation  et Créativité d’Al Hoceima</a:t>
            </a:r>
            <a:endParaRPr lang="fr-FR" altLang="fr-FR" sz="2000" b="1" dirty="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729194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880690" y="2372380"/>
            <a:ext cx="10172792" cy="2704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F6C0AA"/>
              </a:buClr>
              <a:buSzPct val="85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1B587C"/>
              </a:buClr>
              <a:buSzPct val="80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1B587C"/>
              </a:buClr>
              <a:buChar char="o"/>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9pPr>
          </a:lstStyle>
          <a:p>
            <a:pPr>
              <a:lnSpc>
                <a:spcPct val="107000"/>
              </a:lnSpc>
              <a:spcBef>
                <a:spcPct val="0"/>
              </a:spcBef>
              <a:buClrTx/>
              <a:buSzTx/>
              <a:buFontTx/>
              <a:buNone/>
            </a:pPr>
            <a:r>
              <a:rPr lang="fr-FR" altLang="fr-FR" sz="2000" dirty="0">
                <a:latin typeface="Times New Roman" panose="02020603050405020304" pitchFamily="18" charset="0"/>
                <a:cs typeface="Times New Roman" panose="02020603050405020304" pitchFamily="18" charset="0"/>
              </a:rPr>
              <a:t>Nous considérons que ces </a:t>
            </a:r>
            <a:r>
              <a:rPr lang="fr-FR" altLang="fr-FR" sz="2000" b="1" u="sng" dirty="0">
                <a:latin typeface="Times New Roman" panose="02020603050405020304" pitchFamily="18" charset="0"/>
                <a:cs typeface="Times New Roman" panose="02020603050405020304" pitchFamily="18" charset="0"/>
              </a:rPr>
              <a:t>2 actions</a:t>
            </a:r>
            <a:r>
              <a:rPr lang="fr-FR" altLang="fr-FR" sz="2000" b="1" u="sng" dirty="0">
                <a:latin typeface="Times New Roman" panose="02020603050405020304" pitchFamily="18" charset="0"/>
                <a:ea typeface="MS Gothic" panose="020B0609070205080204" pitchFamily="49" charset="-128"/>
              </a:rPr>
              <a:t> prioritaires à caractère opérationnel et organisationnel :</a:t>
            </a:r>
            <a:endParaRPr lang="fr-FR" altLang="fr-FR" sz="2000" dirty="0">
              <a:latin typeface="Cambria" panose="02040503050406030204" pitchFamily="18" charset="0"/>
              <a:ea typeface="MS Gothic" panose="020B0609070205080204" pitchFamily="49" charset="-128"/>
            </a:endParaRPr>
          </a:p>
          <a:p>
            <a:pPr>
              <a:lnSpc>
                <a:spcPct val="107000"/>
              </a:lnSpc>
              <a:spcBef>
                <a:spcPct val="0"/>
              </a:spcBef>
              <a:buClrTx/>
              <a:buSzTx/>
              <a:buFontTx/>
              <a:buNone/>
            </a:pPr>
            <a:r>
              <a:rPr lang="fr-FR" altLang="fr-FR" sz="2000" b="1" dirty="0">
                <a:latin typeface="Times New Roman" panose="02020603050405020304" pitchFamily="18" charset="0"/>
                <a:ea typeface="MS Gothic" panose="020B0609070205080204" pitchFamily="49" charset="-128"/>
              </a:rPr>
              <a:t> </a:t>
            </a:r>
            <a:endParaRPr lang="fr-FR" altLang="fr-FR" sz="2000" dirty="0">
              <a:latin typeface="Cambria" panose="02040503050406030204" pitchFamily="18" charset="0"/>
              <a:ea typeface="MS Gothic" panose="020B0609070205080204" pitchFamily="49" charset="-128"/>
            </a:endParaRPr>
          </a:p>
          <a:p>
            <a:pPr>
              <a:lnSpc>
                <a:spcPct val="107000"/>
              </a:lnSpc>
              <a:spcBef>
                <a:spcPct val="0"/>
              </a:spcBef>
              <a:buClrTx/>
              <a:buSzTx/>
              <a:buFontTx/>
              <a:buNone/>
            </a:pPr>
            <a:r>
              <a:rPr lang="fr-FR" altLang="fr-FR" sz="2000" b="1" dirty="0">
                <a:solidFill>
                  <a:srgbClr val="FF0000"/>
                </a:solidFill>
                <a:latin typeface="Times New Roman" panose="02020603050405020304" pitchFamily="18" charset="0"/>
                <a:cs typeface="Times New Roman" panose="02020603050405020304" pitchFamily="18" charset="0"/>
              </a:rPr>
              <a:t>(1) </a:t>
            </a:r>
            <a:r>
              <a:rPr lang="fr-FR" altLang="fr-FR" sz="2000" b="1" i="1" u="sng" dirty="0">
                <a:latin typeface="Times New Roman" panose="02020603050405020304" pitchFamily="18" charset="0"/>
                <a:cs typeface="Times New Roman" panose="02020603050405020304" pitchFamily="18" charset="0"/>
              </a:rPr>
              <a:t>Conception </a:t>
            </a:r>
            <a:r>
              <a:rPr lang="fr-FR" altLang="fr-FR" sz="2000" b="1" u="sng" dirty="0">
                <a:latin typeface="Times New Roman" panose="02020603050405020304" pitchFamily="18" charset="0"/>
                <a:ea typeface="MS Gothic" panose="020B0609070205080204" pitchFamily="49" charset="-128"/>
              </a:rPr>
              <a:t>de la</a:t>
            </a:r>
            <a:r>
              <a:rPr lang="fr-FR" altLang="fr-FR" sz="2000" b="1" dirty="0">
                <a:latin typeface="Times New Roman" panose="02020603050405020304" pitchFamily="18" charset="0"/>
                <a:ea typeface="MS Gothic" panose="020B0609070205080204" pitchFamily="49" charset="-128"/>
              </a:rPr>
              <a:t> Plateforme Féminine Innovation  et Créativité d’Al Hoceima </a:t>
            </a:r>
            <a:r>
              <a:rPr lang="fr-FR" altLang="fr-FR" sz="2000" b="1" i="1" u="sng" dirty="0">
                <a:latin typeface="Times New Roman" panose="02020603050405020304" pitchFamily="18" charset="0"/>
                <a:cs typeface="Times New Roman" panose="02020603050405020304" pitchFamily="18" charset="0"/>
              </a:rPr>
              <a:t>sous forme d’un dispositif multifonctionnel.</a:t>
            </a:r>
            <a:endParaRPr lang="fr-FR" altLang="fr-FR" sz="2000" dirty="0">
              <a:latin typeface="Cambria" panose="02040503050406030204" pitchFamily="18" charset="0"/>
              <a:cs typeface="Times New Roman" panose="02020603050405020304" pitchFamily="18" charset="0"/>
            </a:endParaRPr>
          </a:p>
          <a:p>
            <a:pPr>
              <a:lnSpc>
                <a:spcPct val="107000"/>
              </a:lnSpc>
              <a:spcBef>
                <a:spcPct val="0"/>
              </a:spcBef>
              <a:buClrTx/>
              <a:buSzTx/>
              <a:buFontTx/>
              <a:buNone/>
            </a:pPr>
            <a:r>
              <a:rPr lang="fr-FR" altLang="fr-FR" sz="2000" b="1" i="1" dirty="0">
                <a:latin typeface="Times New Roman" panose="02020603050405020304" pitchFamily="18" charset="0"/>
                <a:cs typeface="Times New Roman" panose="02020603050405020304" pitchFamily="18" charset="0"/>
              </a:rPr>
              <a:t> </a:t>
            </a:r>
            <a:endParaRPr lang="fr-FR" altLang="fr-FR" sz="2000" dirty="0">
              <a:latin typeface="Cambria" panose="02040503050406030204" pitchFamily="18" charset="0"/>
              <a:cs typeface="Times New Roman" panose="02020603050405020304" pitchFamily="18" charset="0"/>
            </a:endParaRPr>
          </a:p>
          <a:p>
            <a:pPr>
              <a:lnSpc>
                <a:spcPct val="107000"/>
              </a:lnSpc>
              <a:spcBef>
                <a:spcPct val="0"/>
              </a:spcBef>
              <a:buClrTx/>
              <a:buSzTx/>
              <a:buFontTx/>
              <a:buNone/>
            </a:pPr>
            <a:r>
              <a:rPr lang="fr-FR" altLang="fr-FR" sz="2000" b="1" i="1" dirty="0">
                <a:latin typeface="Times New Roman" panose="02020603050405020304" pitchFamily="18" charset="0"/>
                <a:cs typeface="Times New Roman" panose="02020603050405020304" pitchFamily="18" charset="0"/>
              </a:rPr>
              <a:t> </a:t>
            </a:r>
            <a:r>
              <a:rPr lang="fr-FR" altLang="fr-FR" sz="2000" b="1" dirty="0">
                <a:solidFill>
                  <a:srgbClr val="FF0000"/>
                </a:solidFill>
                <a:latin typeface="Times New Roman" panose="02020603050405020304" pitchFamily="18" charset="0"/>
                <a:cs typeface="Times New Roman" panose="02020603050405020304" pitchFamily="18" charset="0"/>
              </a:rPr>
              <a:t>(2) </a:t>
            </a:r>
            <a:r>
              <a:rPr lang="fr-FR" altLang="fr-FR" sz="2000" b="1" i="1" u="sng" dirty="0">
                <a:latin typeface="Times New Roman" panose="02020603050405020304" pitchFamily="18" charset="0"/>
                <a:cs typeface="Times New Roman" panose="02020603050405020304" pitchFamily="18" charset="0"/>
              </a:rPr>
              <a:t>Appui  à l’organisation  des femmes artisanes </a:t>
            </a:r>
            <a:r>
              <a:rPr lang="fr-FR" altLang="fr-FR" sz="2000" b="1" dirty="0">
                <a:latin typeface="Times New Roman" panose="02020603050405020304" pitchFamily="18" charset="0"/>
                <a:cs typeface="Times New Roman" panose="02020603050405020304" pitchFamily="18" charset="0"/>
              </a:rPr>
              <a:t>d’Al Hoceima</a:t>
            </a:r>
            <a:r>
              <a:rPr lang="fr-FR" altLang="fr-FR" sz="2000" b="1" i="1" u="sng" dirty="0">
                <a:latin typeface="Times New Roman" panose="02020603050405020304" pitchFamily="18" charset="0"/>
                <a:cs typeface="Times New Roman" panose="02020603050405020304" pitchFamily="18" charset="0"/>
              </a:rPr>
              <a:t> en un groupement d’associations et de coopératives, </a:t>
            </a:r>
            <a:r>
              <a:rPr lang="fr-FR" altLang="fr-FR" sz="2000" b="1" dirty="0">
                <a:latin typeface="Times New Roman" panose="02020603050405020304" pitchFamily="18" charset="0"/>
                <a:cs typeface="Times New Roman" panose="02020603050405020304" pitchFamily="18" charset="0"/>
              </a:rPr>
              <a:t>sont à appréhender comme étant incontournable pour garantir l’atteinte des objectifs assignés à cette plateforme dans le cadre du projet.</a:t>
            </a:r>
            <a:endParaRPr lang="fr-FR" altLang="fr-FR" sz="2000" dirty="0">
              <a:latin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41525631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167436" y="466539"/>
            <a:ext cx="7848600" cy="910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F6C0AA"/>
              </a:buClr>
              <a:buSzPct val="85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1B587C"/>
              </a:buClr>
              <a:buSzPct val="80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1B587C"/>
              </a:buClr>
              <a:buChar char="o"/>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9pPr>
          </a:lstStyle>
          <a:p>
            <a:pPr>
              <a:lnSpc>
                <a:spcPct val="115000"/>
              </a:lnSpc>
              <a:spcBef>
                <a:spcPts val="1000"/>
              </a:spcBef>
              <a:buClrTx/>
              <a:buSzTx/>
              <a:buNone/>
            </a:pPr>
            <a:r>
              <a:rPr lang="fr-FR" altLang="fr-FR" sz="2400" b="1" dirty="0">
                <a:solidFill>
                  <a:srgbClr val="4F81BD"/>
                </a:solidFill>
                <a:latin typeface="Times New Roman" panose="02020603050405020304" pitchFamily="18" charset="0"/>
                <a:cs typeface="Times New Roman" panose="02020603050405020304" pitchFamily="18" charset="0"/>
              </a:rPr>
              <a:t>Identification des actions prioritaires de soutien spécifique des femmes artisanes au niveau du site d</a:t>
            </a:r>
            <a:r>
              <a:rPr lang="ja-JP" altLang="fr-FR" sz="2400" b="1" dirty="0">
                <a:solidFill>
                  <a:srgbClr val="4F81BD"/>
                </a:solidFill>
                <a:latin typeface="Times New Roman" panose="02020603050405020304" pitchFamily="18" charset="0"/>
                <a:cs typeface="Times New Roman" panose="02020603050405020304" pitchFamily="18" charset="0"/>
              </a:rPr>
              <a:t>’</a:t>
            </a:r>
            <a:r>
              <a:rPr lang="fr-FR" altLang="ja-JP" sz="2400" b="1" dirty="0">
                <a:solidFill>
                  <a:srgbClr val="4F81BD"/>
                </a:solidFill>
                <a:latin typeface="Times New Roman" panose="02020603050405020304" pitchFamily="18" charset="0"/>
                <a:cs typeface="Times New Roman" panose="02020603050405020304" pitchFamily="18" charset="0"/>
              </a:rPr>
              <a:t>Al Hoceima </a:t>
            </a:r>
            <a:endParaRPr lang="fr-FR" altLang="fr-FR" sz="3200" b="1" dirty="0">
              <a:solidFill>
                <a:srgbClr val="4F81BD"/>
              </a:solidFill>
              <a:latin typeface="Calibri" panose="020F0502020204030204" pitchFamily="34" charset="0"/>
              <a:cs typeface="Times New Roman" panose="02020603050405020304" pitchFamily="18" charset="0"/>
            </a:endParaRPr>
          </a:p>
        </p:txBody>
      </p:sp>
      <p:sp>
        <p:nvSpPr>
          <p:cNvPr id="3" name="Rectangle 3"/>
          <p:cNvSpPr>
            <a:spLocks noChangeArrowheads="1"/>
          </p:cNvSpPr>
          <p:nvPr/>
        </p:nvSpPr>
        <p:spPr bwMode="auto">
          <a:xfrm>
            <a:off x="833718" y="2033963"/>
            <a:ext cx="10067364" cy="3658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F6C0AA"/>
              </a:buClr>
              <a:buSzPct val="85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1B587C"/>
              </a:buClr>
              <a:buSzPct val="80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1B587C"/>
              </a:buClr>
              <a:buChar char="o"/>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9pPr>
          </a:lstStyle>
          <a:p>
            <a:pPr>
              <a:lnSpc>
                <a:spcPct val="107000"/>
              </a:lnSpc>
              <a:spcBef>
                <a:spcPct val="0"/>
              </a:spcBef>
              <a:buClrTx/>
              <a:buSzTx/>
              <a:buFontTx/>
              <a:buNone/>
            </a:pPr>
            <a:r>
              <a:rPr lang="fr-FR" altLang="fr-FR" sz="2400" i="1" dirty="0">
                <a:latin typeface="Times New Roman" panose="02020603050405020304" pitchFamily="18" charset="0"/>
                <a:cs typeface="Times New Roman" panose="02020603050405020304" pitchFamily="18" charset="0"/>
              </a:rPr>
              <a:t>Objectif de la Plateforme Féminine Innovation  et Créativité d</a:t>
            </a:r>
            <a:r>
              <a:rPr lang="ja-JP" altLang="fr-FR" sz="2400" i="1" dirty="0">
                <a:latin typeface="Times New Roman" panose="02020603050405020304" pitchFamily="18" charset="0"/>
                <a:cs typeface="Times New Roman" panose="02020603050405020304" pitchFamily="18" charset="0"/>
              </a:rPr>
              <a:t>’</a:t>
            </a:r>
            <a:r>
              <a:rPr lang="fr-FR" altLang="ja-JP" sz="2400" i="1" dirty="0">
                <a:latin typeface="Times New Roman" panose="02020603050405020304" pitchFamily="18" charset="0"/>
                <a:cs typeface="Times New Roman" panose="02020603050405020304" pitchFamily="18" charset="0"/>
              </a:rPr>
              <a:t>Al Hoceima </a:t>
            </a:r>
            <a:r>
              <a:rPr lang="fr-FR" altLang="ja-JP" sz="2400" b="1" dirty="0">
                <a:latin typeface="Times New Roman" panose="02020603050405020304" pitchFamily="18" charset="0"/>
                <a:cs typeface="Times New Roman" panose="02020603050405020304" pitchFamily="18" charset="0"/>
              </a:rPr>
              <a:t>: </a:t>
            </a:r>
          </a:p>
          <a:p>
            <a:pPr>
              <a:lnSpc>
                <a:spcPct val="107000"/>
              </a:lnSpc>
              <a:spcBef>
                <a:spcPct val="0"/>
              </a:spcBef>
              <a:buClrTx/>
              <a:buSzTx/>
              <a:buFontTx/>
              <a:buNone/>
            </a:pPr>
            <a:r>
              <a:rPr lang="fr-FR" altLang="fr-FR" sz="2400" b="1" dirty="0">
                <a:latin typeface="Times New Roman" panose="02020603050405020304" pitchFamily="18" charset="0"/>
                <a:cs typeface="Times New Roman" panose="02020603050405020304" pitchFamily="18" charset="0"/>
              </a:rPr>
              <a:t>Un dispositif multifonctionnel au profit des femmes artisanes </a:t>
            </a:r>
            <a:endParaRPr lang="fr-FR" altLang="fr-FR" sz="2400" dirty="0">
              <a:latin typeface="Cambria" panose="02040503050406030204" pitchFamily="18" charset="0"/>
              <a:cs typeface="Times New Roman" panose="02020603050405020304" pitchFamily="18" charset="0"/>
            </a:endParaRPr>
          </a:p>
          <a:p>
            <a:pPr>
              <a:lnSpc>
                <a:spcPct val="107000"/>
              </a:lnSpc>
              <a:spcBef>
                <a:spcPct val="0"/>
              </a:spcBef>
              <a:buClrTx/>
              <a:buSzTx/>
              <a:buFontTx/>
              <a:buNone/>
            </a:pPr>
            <a:r>
              <a:rPr lang="fr-FR" altLang="fr-FR" sz="2400" dirty="0">
                <a:solidFill>
                  <a:srgbClr val="000000"/>
                </a:solidFill>
                <a:latin typeface="Times New Roman" panose="02020603050405020304" pitchFamily="18" charset="0"/>
                <a:cs typeface="Times New Roman" panose="02020603050405020304" pitchFamily="18" charset="0"/>
              </a:rPr>
              <a:t> </a:t>
            </a:r>
            <a:endParaRPr lang="fr-FR" altLang="fr-FR" sz="2400" dirty="0">
              <a:latin typeface="Cambria" panose="02040503050406030204" pitchFamily="18" charset="0"/>
              <a:cs typeface="Times New Roman" panose="02020603050405020304" pitchFamily="18" charset="0"/>
            </a:endParaRPr>
          </a:p>
          <a:p>
            <a:pPr>
              <a:spcBef>
                <a:spcPct val="0"/>
              </a:spcBef>
              <a:buClrTx/>
              <a:buSzTx/>
              <a:buFont typeface="Franklin Gothic Book" panose="020B0503020102020204" pitchFamily="34" charset="0"/>
              <a:buAutoNum type="alphaLcPeriod"/>
            </a:pPr>
            <a:r>
              <a:rPr lang="en-GB" altLang="fr-FR" sz="2400" b="1" dirty="0" err="1">
                <a:solidFill>
                  <a:srgbClr val="FF0000"/>
                </a:solidFill>
                <a:latin typeface="Times New Roman" panose="02020603050405020304" pitchFamily="18" charset="0"/>
                <a:cs typeface="Times New Roman" panose="02020603050405020304" pitchFamily="18" charset="0"/>
              </a:rPr>
              <a:t>Objectifs</a:t>
            </a:r>
            <a:r>
              <a:rPr lang="en-GB" altLang="fr-FR" sz="2400" b="1" dirty="0">
                <a:solidFill>
                  <a:srgbClr val="FF0000"/>
                </a:solidFill>
                <a:latin typeface="Times New Roman" panose="02020603050405020304" pitchFamily="18" charset="0"/>
                <a:cs typeface="Times New Roman" panose="02020603050405020304" pitchFamily="18" charset="0"/>
              </a:rPr>
              <a:t> du </a:t>
            </a:r>
            <a:r>
              <a:rPr lang="en-GB" altLang="fr-FR" sz="2400" b="1" dirty="0" err="1">
                <a:solidFill>
                  <a:srgbClr val="FF0000"/>
                </a:solidFill>
                <a:latin typeface="Times New Roman" panose="02020603050405020304" pitchFamily="18" charset="0"/>
                <a:cs typeface="Times New Roman" panose="02020603050405020304" pitchFamily="18" charset="0"/>
              </a:rPr>
              <a:t>dispositif</a:t>
            </a:r>
            <a:r>
              <a:rPr lang="en-GB" altLang="fr-FR" sz="2400" b="1" dirty="0">
                <a:solidFill>
                  <a:srgbClr val="FF0000"/>
                </a:solidFill>
                <a:latin typeface="Times New Roman" panose="02020603050405020304" pitchFamily="18" charset="0"/>
                <a:cs typeface="Times New Roman" panose="02020603050405020304" pitchFamily="18" charset="0"/>
              </a:rPr>
              <a:t> </a:t>
            </a:r>
            <a:r>
              <a:rPr lang="en-GB" altLang="fr-FR" sz="2400" b="1" dirty="0" err="1">
                <a:solidFill>
                  <a:srgbClr val="FF0000"/>
                </a:solidFill>
                <a:latin typeface="Times New Roman" panose="02020603050405020304" pitchFamily="18" charset="0"/>
                <a:cs typeface="Times New Roman" panose="02020603050405020304" pitchFamily="18" charset="0"/>
              </a:rPr>
              <a:t>multifonctionnel</a:t>
            </a:r>
            <a:endParaRPr lang="en-GB" altLang="fr-FR" sz="2400" b="1" dirty="0">
              <a:solidFill>
                <a:srgbClr val="FF0000"/>
              </a:solidFill>
              <a:latin typeface="Times New Roman" panose="02020603050405020304" pitchFamily="18" charset="0"/>
              <a:cs typeface="Times New Roman" panose="02020603050405020304" pitchFamily="18" charset="0"/>
            </a:endParaRPr>
          </a:p>
          <a:p>
            <a:pPr>
              <a:spcBef>
                <a:spcPct val="0"/>
              </a:spcBef>
              <a:buClrTx/>
              <a:buSzTx/>
              <a:buFontTx/>
              <a:buNone/>
            </a:pPr>
            <a:endParaRPr lang="fr-FR" altLang="fr-FR" sz="2400" dirty="0">
              <a:solidFill>
                <a:srgbClr val="FF0000"/>
              </a:solidFill>
              <a:latin typeface="Cambria" panose="02040503050406030204" pitchFamily="18" charset="0"/>
              <a:cs typeface="Times New Roman" panose="02020603050405020304" pitchFamily="18" charset="0"/>
            </a:endParaRPr>
          </a:p>
          <a:p>
            <a:pPr>
              <a:lnSpc>
                <a:spcPct val="107000"/>
              </a:lnSpc>
              <a:spcBef>
                <a:spcPct val="0"/>
              </a:spcBef>
              <a:buClrTx/>
              <a:buSzTx/>
              <a:buFont typeface="Symbol" panose="05050102010706020507" pitchFamily="18" charset="2"/>
              <a:buChar char=""/>
            </a:pPr>
            <a:r>
              <a:rPr lang="fr-FR" altLang="fr-FR" sz="2400" b="1" dirty="0">
                <a:latin typeface="Times New Roman" panose="02020603050405020304" pitchFamily="18" charset="0"/>
                <a:cs typeface="Times New Roman" panose="02020603050405020304" pitchFamily="18" charset="0"/>
              </a:rPr>
              <a:t>Développer les capacités des femmes artisanes</a:t>
            </a:r>
            <a:r>
              <a:rPr lang="fr-FR" altLang="fr-FR" sz="2400" dirty="0">
                <a:latin typeface="Times New Roman" panose="02020603050405020304" pitchFamily="18" charset="0"/>
                <a:cs typeface="Times New Roman" panose="02020603050405020304" pitchFamily="18" charset="0"/>
              </a:rPr>
              <a:t> d</a:t>
            </a:r>
            <a:r>
              <a:rPr lang="ja-JP" altLang="fr-FR" sz="2400" dirty="0">
                <a:latin typeface="Times New Roman" panose="02020603050405020304" pitchFamily="18" charset="0"/>
                <a:cs typeface="Times New Roman" panose="02020603050405020304" pitchFamily="18" charset="0"/>
              </a:rPr>
              <a:t>’</a:t>
            </a:r>
            <a:r>
              <a:rPr lang="fr-FR" altLang="ja-JP" sz="2400" dirty="0">
                <a:latin typeface="Times New Roman" panose="02020603050405020304" pitchFamily="18" charset="0"/>
                <a:cs typeface="Times New Roman" panose="02020603050405020304" pitchFamily="18" charset="0"/>
              </a:rPr>
              <a:t>organisation, de coopération, de coordination, de partenariat ;</a:t>
            </a:r>
            <a:endParaRPr lang="fr-FR" altLang="ja-JP" sz="2400" dirty="0">
              <a:latin typeface="Cambria" panose="02040503050406030204" pitchFamily="18" charset="0"/>
              <a:cs typeface="Times New Roman" panose="02020603050405020304" pitchFamily="18" charset="0"/>
            </a:endParaRPr>
          </a:p>
          <a:p>
            <a:pPr>
              <a:lnSpc>
                <a:spcPct val="107000"/>
              </a:lnSpc>
              <a:spcBef>
                <a:spcPct val="0"/>
              </a:spcBef>
              <a:buClrTx/>
              <a:buSzTx/>
              <a:buFont typeface="Symbol" panose="05050102010706020507" pitchFamily="18" charset="2"/>
              <a:buChar char=""/>
            </a:pPr>
            <a:r>
              <a:rPr lang="fr-FR" altLang="fr-FR" sz="2400" b="1" dirty="0">
                <a:latin typeface="Times New Roman" panose="02020603050405020304" pitchFamily="18" charset="0"/>
                <a:cs typeface="Times New Roman" panose="02020603050405020304" pitchFamily="18" charset="0"/>
              </a:rPr>
              <a:t>Mettre à disposition des femmes</a:t>
            </a:r>
            <a:r>
              <a:rPr lang="fr-FR" altLang="fr-FR" sz="2400" dirty="0">
                <a:latin typeface="Times New Roman" panose="02020603050405020304" pitchFamily="18" charset="0"/>
                <a:cs typeface="Times New Roman" panose="02020603050405020304" pitchFamily="18" charset="0"/>
              </a:rPr>
              <a:t> des services de soutien, d</a:t>
            </a:r>
            <a:r>
              <a:rPr lang="ja-JP" altLang="fr-FR" sz="2400" dirty="0">
                <a:latin typeface="Times New Roman" panose="02020603050405020304" pitchFamily="18" charset="0"/>
                <a:cs typeface="Times New Roman" panose="02020603050405020304" pitchFamily="18" charset="0"/>
              </a:rPr>
              <a:t>’</a:t>
            </a:r>
            <a:r>
              <a:rPr lang="fr-FR" altLang="ja-JP" sz="2400" dirty="0">
                <a:latin typeface="Times New Roman" panose="02020603050405020304" pitchFamily="18" charset="0"/>
                <a:cs typeface="Times New Roman" panose="02020603050405020304" pitchFamily="18" charset="0"/>
              </a:rPr>
              <a:t>orientation et de création de PME de femmes artisanes ;</a:t>
            </a:r>
            <a:endParaRPr lang="fr-FR" altLang="fr-FR" sz="2400" dirty="0">
              <a:latin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648963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60929" y="1547390"/>
            <a:ext cx="9789458" cy="3416320"/>
          </a:xfrm>
          <a:prstGeom prst="rect">
            <a:avLst/>
          </a:prstGeom>
        </p:spPr>
        <p:txBody>
          <a:bodyPr wrap="square">
            <a:spAutoFit/>
          </a:bodyPr>
          <a:lstStyle/>
          <a:p>
            <a:pPr>
              <a:lnSpc>
                <a:spcPct val="150000"/>
              </a:lnSpc>
              <a:spcBef>
                <a:spcPct val="0"/>
              </a:spcBef>
              <a:buClrTx/>
              <a:buSzTx/>
              <a:buFontTx/>
              <a:buNone/>
            </a:pPr>
            <a:r>
              <a:rPr lang="fr-FR" altLang="fr-FR" sz="2000" b="1" dirty="0">
                <a:latin typeface="Times New Roman" panose="02020603050405020304" pitchFamily="18" charset="0"/>
              </a:rPr>
              <a:t>Selon les </a:t>
            </a:r>
            <a:r>
              <a:rPr lang="fr-FR" altLang="fr-FR" sz="2400" b="1" dirty="0">
                <a:latin typeface="Times New Roman" panose="02020603050405020304" pitchFamily="18" charset="0"/>
              </a:rPr>
              <a:t>principales</a:t>
            </a:r>
            <a:r>
              <a:rPr lang="fr-FR" altLang="fr-FR" sz="2000" b="1" dirty="0">
                <a:latin typeface="Times New Roman" panose="02020603050405020304" pitchFamily="18" charset="0"/>
              </a:rPr>
              <a:t> conclusions et recommandations du rapport 2, le scénario concernant les modes d’organisation et de gestion des trois plateformes qui répond le plus au besoin de la majorité des partenaires (Institutionnels, représentants des artisans/représentantes des femmes artisanes, PME et Coopératives féminines) reposera sur une structure de gouvernance régionale.</a:t>
            </a:r>
            <a:endParaRPr lang="fr-FR" altLang="fr-FR" sz="2000" b="1" dirty="0">
              <a:latin typeface="Cambria" panose="02040503050406030204" pitchFamily="18" charset="0"/>
            </a:endParaRPr>
          </a:p>
          <a:p>
            <a:pPr algn="just">
              <a:lnSpc>
                <a:spcPct val="150000"/>
              </a:lnSpc>
              <a:spcBef>
                <a:spcPct val="0"/>
              </a:spcBef>
              <a:buClrTx/>
              <a:buSzTx/>
              <a:buFontTx/>
              <a:buNone/>
            </a:pPr>
            <a:r>
              <a:rPr lang="fr-FR" altLang="fr-FR" sz="2000" b="1" dirty="0">
                <a:latin typeface="Times New Roman" panose="02020603050405020304" pitchFamily="18" charset="0"/>
              </a:rPr>
              <a:t>Et ce par la création d’une Société de Développement Régional de l’Artisanat qui a son autonomie, ses actionnaires et son conseil d’administration.</a:t>
            </a:r>
            <a:endParaRPr lang="fr-FR" altLang="fr-FR" sz="2000" b="1" dirty="0">
              <a:latin typeface="Cambria" panose="02040503050406030204" pitchFamily="18" charset="0"/>
            </a:endParaRPr>
          </a:p>
        </p:txBody>
      </p:sp>
      <p:sp>
        <p:nvSpPr>
          <p:cNvPr id="4" name="Titre 3"/>
          <p:cNvSpPr>
            <a:spLocks noGrp="1" noChangeArrowheads="1"/>
          </p:cNvSpPr>
          <p:nvPr>
            <p:ph type="title" idx="4294967295"/>
          </p:nvPr>
        </p:nvSpPr>
        <p:spPr bwMode="auto">
          <a:xfrm>
            <a:off x="3352800" y="681518"/>
            <a:ext cx="10515600" cy="423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F6C0AA"/>
              </a:buClr>
              <a:buSzPct val="85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1B587C"/>
              </a:buClr>
              <a:buSzPct val="80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1B587C"/>
              </a:buClr>
              <a:buChar char="o"/>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9pPr>
          </a:lstStyle>
          <a:p>
            <a:pPr algn="just">
              <a:lnSpc>
                <a:spcPct val="115000"/>
              </a:lnSpc>
              <a:spcBef>
                <a:spcPct val="0"/>
              </a:spcBef>
              <a:spcAft>
                <a:spcPts val="1000"/>
              </a:spcAft>
              <a:buClrTx/>
              <a:buSzTx/>
              <a:buNone/>
            </a:pPr>
            <a:r>
              <a:rPr lang="fr-FR" altLang="fr-FR" sz="2000" b="1" dirty="0">
                <a:solidFill>
                  <a:srgbClr val="C00000"/>
                </a:solidFill>
                <a:latin typeface="Times New Roman" panose="02020603050405020304" pitchFamily="18" charset="0"/>
                <a:cs typeface="Calibri" panose="020F0502020204030204" pitchFamily="34" charset="0"/>
              </a:rPr>
              <a:t>1. BREF RAPPEL DES CONCLUSIONS ET RECOMMENDATIONS</a:t>
            </a:r>
            <a:endParaRPr lang="fr-FR" altLang="fr-FR" sz="180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312538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872191" y="1509994"/>
            <a:ext cx="10315761" cy="3648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nSpc>
                <a:spcPct val="107000"/>
              </a:lnSpc>
              <a:buFont typeface="Symbol" panose="05050102010706020507" pitchFamily="18" charset="2"/>
              <a:buChar char=""/>
            </a:pPr>
            <a:endParaRPr lang="fr-FR" altLang="ja-JP" sz="2400" dirty="0">
              <a:latin typeface="Cambria" panose="02040503050406030204" pitchFamily="18" charset="0"/>
              <a:cs typeface="Times New Roman" panose="02020603050405020304" pitchFamily="18" charset="0"/>
            </a:endParaRPr>
          </a:p>
          <a:p>
            <a:pPr>
              <a:lnSpc>
                <a:spcPct val="107000"/>
              </a:lnSpc>
              <a:buFont typeface="Symbol" panose="05050102010706020507" pitchFamily="18" charset="2"/>
              <a:buChar char=""/>
            </a:pPr>
            <a:r>
              <a:rPr lang="fr-FR" altLang="fr-FR" sz="2400" b="1" dirty="0">
                <a:latin typeface="Times New Roman" panose="02020603050405020304" pitchFamily="18" charset="0"/>
                <a:cs typeface="Times New Roman" panose="02020603050405020304" pitchFamily="18" charset="0"/>
              </a:rPr>
              <a:t>Stimuler la création</a:t>
            </a:r>
            <a:r>
              <a:rPr lang="fr-FR" altLang="fr-FR" sz="2400" dirty="0">
                <a:latin typeface="Times New Roman" panose="02020603050405020304" pitchFamily="18" charset="0"/>
                <a:cs typeface="Times New Roman" panose="02020603050405020304" pitchFamily="18" charset="0"/>
              </a:rPr>
              <a:t>, le développement et la modernisation des métiers et activités artisanales féminines ;  </a:t>
            </a:r>
            <a:endParaRPr lang="fr-FR" altLang="fr-FR" sz="2400" dirty="0">
              <a:latin typeface="Cambria" panose="02040503050406030204" pitchFamily="18" charset="0"/>
              <a:cs typeface="Times New Roman" panose="02020603050405020304" pitchFamily="18" charset="0"/>
            </a:endParaRPr>
          </a:p>
          <a:p>
            <a:pPr>
              <a:lnSpc>
                <a:spcPct val="107000"/>
              </a:lnSpc>
              <a:buFont typeface="Symbol" panose="05050102010706020507" pitchFamily="18" charset="2"/>
              <a:buChar char=""/>
            </a:pPr>
            <a:r>
              <a:rPr lang="fr-FR" altLang="fr-FR" sz="2400" b="1" dirty="0">
                <a:latin typeface="Times New Roman" panose="02020603050405020304" pitchFamily="18" charset="0"/>
                <a:cs typeface="Times New Roman" panose="02020603050405020304" pitchFamily="18" charset="0"/>
              </a:rPr>
              <a:t>Améliorer et valoriser la créativité</a:t>
            </a:r>
            <a:r>
              <a:rPr lang="fr-FR" altLang="fr-FR" sz="2400" dirty="0">
                <a:latin typeface="Times New Roman" panose="02020603050405020304" pitchFamily="18" charset="0"/>
                <a:cs typeface="Times New Roman" panose="02020603050405020304" pitchFamily="18" charset="0"/>
              </a:rPr>
              <a:t>, la productivité,  la commercialisation et la recherche de la rentabilité de l</a:t>
            </a:r>
            <a:r>
              <a:rPr lang="ja-JP" altLang="fr-FR" sz="2400" dirty="0">
                <a:latin typeface="Times New Roman" panose="02020603050405020304" pitchFamily="18" charset="0"/>
                <a:cs typeface="Times New Roman" panose="02020603050405020304" pitchFamily="18" charset="0"/>
              </a:rPr>
              <a:t>’</a:t>
            </a:r>
            <a:r>
              <a:rPr lang="fr-FR" altLang="ja-JP" sz="2400" dirty="0">
                <a:latin typeface="Times New Roman" panose="02020603050405020304" pitchFamily="18" charset="0"/>
                <a:cs typeface="Times New Roman" panose="02020603050405020304" pitchFamily="18" charset="0"/>
              </a:rPr>
              <a:t>artisanat féminin ; </a:t>
            </a:r>
            <a:endParaRPr lang="fr-FR" altLang="ja-JP" sz="2400" dirty="0">
              <a:latin typeface="Cambria" panose="02040503050406030204" pitchFamily="18" charset="0"/>
              <a:cs typeface="Times New Roman" panose="02020603050405020304" pitchFamily="18" charset="0"/>
            </a:endParaRPr>
          </a:p>
          <a:p>
            <a:pPr>
              <a:lnSpc>
                <a:spcPct val="107000"/>
              </a:lnSpc>
              <a:buFont typeface="Symbol" panose="05050102010706020507" pitchFamily="18" charset="2"/>
              <a:buChar char=""/>
            </a:pPr>
            <a:r>
              <a:rPr lang="fr-FR" altLang="fr-FR" sz="2400" b="1" dirty="0">
                <a:latin typeface="Times New Roman" panose="02020603050405020304" pitchFamily="18" charset="0"/>
                <a:cs typeface="Times New Roman" panose="02020603050405020304" pitchFamily="18" charset="0"/>
              </a:rPr>
              <a:t>Renforcer les capacités des femmes</a:t>
            </a:r>
            <a:r>
              <a:rPr lang="fr-FR" altLang="fr-FR" sz="2400" dirty="0">
                <a:latin typeface="Times New Roman" panose="02020603050405020304" pitchFamily="18" charset="0"/>
                <a:cs typeface="Times New Roman" panose="02020603050405020304" pitchFamily="18" charset="0"/>
              </a:rPr>
              <a:t> artisanes selon leurs besoins de formation et d</a:t>
            </a:r>
            <a:r>
              <a:rPr lang="ja-JP" altLang="fr-FR" sz="2400" dirty="0">
                <a:latin typeface="Times New Roman" panose="02020603050405020304" pitchFamily="18" charset="0"/>
                <a:cs typeface="Times New Roman" panose="02020603050405020304" pitchFamily="18" charset="0"/>
              </a:rPr>
              <a:t>’</a:t>
            </a:r>
            <a:r>
              <a:rPr lang="fr-FR" altLang="ja-JP" sz="2400" dirty="0">
                <a:latin typeface="Times New Roman" panose="02020603050405020304" pitchFamily="18" charset="0"/>
                <a:cs typeface="Times New Roman" panose="02020603050405020304" pitchFamily="18" charset="0"/>
              </a:rPr>
              <a:t>amélioration de leurs conditions d</a:t>
            </a:r>
            <a:r>
              <a:rPr lang="ja-JP" altLang="fr-FR" sz="2400" dirty="0">
                <a:latin typeface="Times New Roman" panose="02020603050405020304" pitchFamily="18" charset="0"/>
                <a:cs typeface="Times New Roman" panose="02020603050405020304" pitchFamily="18" charset="0"/>
              </a:rPr>
              <a:t>’</a:t>
            </a:r>
            <a:r>
              <a:rPr lang="fr-FR" altLang="ja-JP" sz="2400" dirty="0">
                <a:latin typeface="Times New Roman" panose="02020603050405020304" pitchFamily="18" charset="0"/>
                <a:cs typeface="Times New Roman" panose="02020603050405020304" pitchFamily="18" charset="0"/>
              </a:rPr>
              <a:t>éducation et d</a:t>
            </a:r>
            <a:r>
              <a:rPr lang="ja-JP" altLang="fr-FR" sz="2400" dirty="0">
                <a:latin typeface="Times New Roman" panose="02020603050405020304" pitchFamily="18" charset="0"/>
                <a:cs typeface="Times New Roman" panose="02020603050405020304" pitchFamily="18" charset="0"/>
              </a:rPr>
              <a:t>’</a:t>
            </a:r>
            <a:r>
              <a:rPr lang="fr-FR" altLang="ja-JP" sz="2400" dirty="0">
                <a:latin typeface="Times New Roman" panose="02020603050405020304" pitchFamily="18" charset="0"/>
                <a:cs typeface="Times New Roman" panose="02020603050405020304" pitchFamily="18" charset="0"/>
              </a:rPr>
              <a:t>alphabétisation, voire de leurs conditions d</a:t>
            </a:r>
            <a:r>
              <a:rPr lang="ja-JP" altLang="fr-FR" sz="2400" dirty="0">
                <a:latin typeface="Times New Roman" panose="02020603050405020304" pitchFamily="18" charset="0"/>
                <a:cs typeface="Times New Roman" panose="02020603050405020304" pitchFamily="18" charset="0"/>
              </a:rPr>
              <a:t>’</a:t>
            </a:r>
            <a:r>
              <a:rPr lang="fr-FR" altLang="ja-JP" sz="2400" dirty="0">
                <a:latin typeface="Times New Roman" panose="02020603050405020304" pitchFamily="18" charset="0"/>
                <a:cs typeface="Times New Roman" panose="02020603050405020304" pitchFamily="18" charset="0"/>
              </a:rPr>
              <a:t>accès  aux  nouvelles technologies d</a:t>
            </a:r>
            <a:r>
              <a:rPr lang="ja-JP" altLang="fr-FR" sz="2400" dirty="0">
                <a:latin typeface="Times New Roman" panose="02020603050405020304" pitchFamily="18" charset="0"/>
                <a:cs typeface="Times New Roman" panose="02020603050405020304" pitchFamily="18" charset="0"/>
              </a:rPr>
              <a:t>’</a:t>
            </a:r>
            <a:r>
              <a:rPr lang="fr-FR" altLang="ja-JP" sz="2400" dirty="0">
                <a:latin typeface="Times New Roman" panose="02020603050405020304" pitchFamily="18" charset="0"/>
                <a:cs typeface="Times New Roman" panose="02020603050405020304" pitchFamily="18" charset="0"/>
              </a:rPr>
              <a:t>information et de communication (NTIC).</a:t>
            </a:r>
            <a:endParaRPr lang="fr-FR" altLang="fr-FR" sz="2400" dirty="0">
              <a:latin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5135718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888348" y="2191312"/>
            <a:ext cx="10129276" cy="2960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F6C0AA"/>
              </a:buClr>
              <a:buSzPct val="85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1B587C"/>
              </a:buClr>
              <a:buSzPct val="80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1B587C"/>
              </a:buClr>
              <a:buChar char="o"/>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9pPr>
          </a:lstStyle>
          <a:p>
            <a:pPr>
              <a:spcBef>
                <a:spcPct val="0"/>
              </a:spcBef>
              <a:buClrTx/>
              <a:buSzTx/>
              <a:buFontTx/>
              <a:buNone/>
            </a:pPr>
            <a:r>
              <a:rPr lang="en-GB" altLang="fr-FR" sz="2800" b="1" dirty="0">
                <a:solidFill>
                  <a:srgbClr val="FF0000"/>
                </a:solidFill>
                <a:latin typeface="Times New Roman" panose="02020603050405020304" pitchFamily="18" charset="0"/>
              </a:rPr>
              <a:t>b. Description du </a:t>
            </a:r>
            <a:r>
              <a:rPr lang="en-GB" altLang="fr-FR" sz="2800" b="1" dirty="0" err="1">
                <a:solidFill>
                  <a:srgbClr val="FF0000"/>
                </a:solidFill>
                <a:latin typeface="Times New Roman" panose="02020603050405020304" pitchFamily="18" charset="0"/>
              </a:rPr>
              <a:t>dispositif</a:t>
            </a:r>
            <a:r>
              <a:rPr lang="en-GB" altLang="fr-FR" sz="2800" b="1" dirty="0">
                <a:solidFill>
                  <a:srgbClr val="FF0000"/>
                </a:solidFill>
                <a:latin typeface="Times New Roman" panose="02020603050405020304" pitchFamily="18" charset="0"/>
              </a:rPr>
              <a:t> </a:t>
            </a:r>
            <a:r>
              <a:rPr lang="en-GB" altLang="fr-FR" sz="2800" b="1" dirty="0" err="1">
                <a:solidFill>
                  <a:srgbClr val="FF0000"/>
                </a:solidFill>
                <a:latin typeface="Times New Roman" panose="02020603050405020304" pitchFamily="18" charset="0"/>
              </a:rPr>
              <a:t>multifonctionnel</a:t>
            </a:r>
            <a:endParaRPr lang="fr-FR" altLang="fr-FR" sz="2800" dirty="0">
              <a:solidFill>
                <a:srgbClr val="FF0000"/>
              </a:solidFill>
              <a:latin typeface="Cambria" panose="02040503050406030204" pitchFamily="18" charset="0"/>
            </a:endParaRPr>
          </a:p>
          <a:p>
            <a:pPr>
              <a:lnSpc>
                <a:spcPct val="107000"/>
              </a:lnSpc>
              <a:spcBef>
                <a:spcPct val="0"/>
              </a:spcBef>
              <a:buClrTx/>
              <a:buSzTx/>
              <a:buFontTx/>
              <a:buNone/>
            </a:pPr>
            <a:r>
              <a:rPr lang="fr-FR" altLang="fr-FR" sz="2800" b="1" dirty="0">
                <a:latin typeface="Times New Roman" panose="02020603050405020304" pitchFamily="18" charset="0"/>
              </a:rPr>
              <a:t> </a:t>
            </a:r>
            <a:endParaRPr lang="fr-FR" altLang="fr-FR" sz="2400" dirty="0">
              <a:latin typeface="Cambria" panose="02040503050406030204" pitchFamily="18" charset="0"/>
            </a:endParaRPr>
          </a:p>
          <a:p>
            <a:pPr>
              <a:lnSpc>
                <a:spcPct val="107000"/>
              </a:lnSpc>
              <a:spcBef>
                <a:spcPct val="0"/>
              </a:spcBef>
              <a:buClrTx/>
              <a:buSzTx/>
              <a:buFontTx/>
              <a:buNone/>
            </a:pPr>
            <a:r>
              <a:rPr lang="fr-FR" altLang="fr-FR" sz="2400" b="1" dirty="0">
                <a:solidFill>
                  <a:srgbClr val="000000"/>
                </a:solidFill>
                <a:latin typeface="Times New Roman" panose="02020603050405020304" pitchFamily="18" charset="0"/>
              </a:rPr>
              <a:t>Tenir compte du fait que la </a:t>
            </a:r>
            <a:r>
              <a:rPr lang="fr-FR" altLang="fr-FR" sz="2400" b="1" dirty="0">
                <a:latin typeface="Times New Roman" panose="02020603050405020304" pitchFamily="18" charset="0"/>
              </a:rPr>
              <a:t>Plateforme Féminine Innovation  et Créativité d’Al Hoceima</a:t>
            </a:r>
            <a:r>
              <a:rPr lang="fr-FR" altLang="fr-FR" sz="2400" b="1" dirty="0">
                <a:latin typeface="Cambria" panose="02040503050406030204" pitchFamily="18" charset="0"/>
              </a:rPr>
              <a:t> </a:t>
            </a:r>
            <a:r>
              <a:rPr lang="fr-FR" altLang="fr-FR" sz="2400" b="1" dirty="0">
                <a:solidFill>
                  <a:srgbClr val="000000"/>
                </a:solidFill>
                <a:latin typeface="Times New Roman" panose="02020603050405020304" pitchFamily="18" charset="0"/>
              </a:rPr>
              <a:t>est </a:t>
            </a:r>
            <a:r>
              <a:rPr lang="fr-FR" altLang="fr-FR" sz="2400" b="1" dirty="0" smtClean="0">
                <a:solidFill>
                  <a:srgbClr val="000000"/>
                </a:solidFill>
                <a:latin typeface="Times New Roman" panose="02020603050405020304" pitchFamily="18" charset="0"/>
              </a:rPr>
              <a:t>fondée </a:t>
            </a:r>
            <a:r>
              <a:rPr lang="fr-FR" altLang="fr-FR" sz="2400" b="1" dirty="0">
                <a:solidFill>
                  <a:srgbClr val="000000"/>
                </a:solidFill>
                <a:latin typeface="Times New Roman" panose="02020603050405020304" pitchFamily="18" charset="0"/>
              </a:rPr>
              <a:t>ainsi, sur une approche participative et concertée qui nécessite un aménagement d’espaces  diversifiés, distincts et séparés, comme </a:t>
            </a:r>
            <a:r>
              <a:rPr lang="fr-FR" altLang="fr-FR" sz="2400" b="1" dirty="0">
                <a:latin typeface="Times New Roman" panose="02020603050405020304" pitchFamily="18" charset="0"/>
                <a:cs typeface="Arial" panose="020B0604020202020204" pitchFamily="34" charset="0"/>
              </a:rPr>
              <a:t>proposées par les femmes artisanes </a:t>
            </a:r>
            <a:r>
              <a:rPr lang="fr-FR" altLang="fr-FR" sz="2400" b="1" dirty="0">
                <a:solidFill>
                  <a:srgbClr val="000000"/>
                </a:solidFill>
                <a:latin typeface="Times New Roman" panose="02020603050405020304" pitchFamily="18" charset="0"/>
                <a:cs typeface="Arial" panose="020B0604020202020204" pitchFamily="34" charset="0"/>
              </a:rPr>
              <a:t>.</a:t>
            </a:r>
            <a:endParaRPr lang="fr-FR" altLang="fr-FR" sz="2400" b="1" dirty="0">
              <a:latin typeface="Cambria" panose="02040503050406030204" pitchFamily="18" charset="0"/>
              <a:cs typeface="Arial" panose="020B0604020202020204" pitchFamily="34" charset="0"/>
            </a:endParaRPr>
          </a:p>
          <a:p>
            <a:pPr>
              <a:lnSpc>
                <a:spcPct val="107000"/>
              </a:lnSpc>
              <a:spcBef>
                <a:spcPct val="0"/>
              </a:spcBef>
              <a:buClrTx/>
              <a:buSzTx/>
              <a:buFontTx/>
              <a:buNone/>
            </a:pPr>
            <a:r>
              <a:rPr lang="fr-FR" altLang="fr-FR" sz="2400" dirty="0">
                <a:solidFill>
                  <a:srgbClr val="000000"/>
                </a:solidFill>
                <a:latin typeface="Times New Roman" panose="02020603050405020304" pitchFamily="18" charset="0"/>
                <a:cs typeface="Times New Roman" panose="02020603050405020304" pitchFamily="18" charset="0"/>
              </a:rPr>
              <a:t> </a:t>
            </a:r>
            <a:endParaRPr lang="fr-FR" altLang="fr-FR" sz="2400" dirty="0">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8598710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060451" y="1751292"/>
            <a:ext cx="9311714" cy="2960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a:lnSpc>
                <a:spcPct val="107000"/>
              </a:lnSpc>
            </a:pPr>
            <a:endParaRPr lang="fr-FR" altLang="fr-FR" sz="2400" dirty="0">
              <a:latin typeface="Cambria" panose="02040503050406030204" pitchFamily="18" charset="0"/>
              <a:cs typeface="Arial" panose="020B0604020202020204" pitchFamily="34" charset="0"/>
            </a:endParaRPr>
          </a:p>
          <a:p>
            <a:pPr algn="just"/>
            <a:r>
              <a:rPr lang="en-GB" altLang="fr-FR" sz="2800" b="1" dirty="0">
                <a:solidFill>
                  <a:srgbClr val="FF0000"/>
                </a:solidFill>
                <a:latin typeface="Times New Roman" panose="02020603050405020304" pitchFamily="18" charset="0"/>
                <a:cs typeface="Times New Roman" panose="02020603050405020304" pitchFamily="18" charset="0"/>
              </a:rPr>
              <a:t>c. </a:t>
            </a:r>
            <a:r>
              <a:rPr lang="en-GB" altLang="fr-FR" sz="2400" b="1" dirty="0">
                <a:solidFill>
                  <a:srgbClr val="FF0000"/>
                </a:solidFill>
                <a:latin typeface="Times New Roman" panose="02020603050405020304" pitchFamily="18" charset="0"/>
                <a:cs typeface="Times New Roman" panose="02020603050405020304" pitchFamily="18" charset="0"/>
              </a:rPr>
              <a:t>Conditions de </a:t>
            </a:r>
            <a:r>
              <a:rPr lang="en-GB" altLang="fr-FR" sz="2400" b="1" dirty="0" err="1">
                <a:solidFill>
                  <a:srgbClr val="FF0000"/>
                </a:solidFill>
                <a:latin typeface="Times New Roman" panose="02020603050405020304" pitchFamily="18" charset="0"/>
                <a:cs typeface="Arial" panose="020B0604020202020204" pitchFamily="34" charset="0"/>
              </a:rPr>
              <a:t>mise</a:t>
            </a:r>
            <a:r>
              <a:rPr lang="en-GB" altLang="fr-FR" sz="2400" b="1" dirty="0">
                <a:solidFill>
                  <a:srgbClr val="FF0000"/>
                </a:solidFill>
                <a:latin typeface="Times New Roman" panose="02020603050405020304" pitchFamily="18" charset="0"/>
                <a:cs typeface="Arial" panose="020B0604020202020204" pitchFamily="34" charset="0"/>
              </a:rPr>
              <a:t> </a:t>
            </a:r>
            <a:r>
              <a:rPr lang="en-GB" altLang="fr-FR" sz="2400" b="1" dirty="0" err="1">
                <a:solidFill>
                  <a:srgbClr val="FF0000"/>
                </a:solidFill>
                <a:latin typeface="Times New Roman" panose="02020603050405020304" pitchFamily="18" charset="0"/>
                <a:cs typeface="Arial" panose="020B0604020202020204" pitchFamily="34" charset="0"/>
              </a:rPr>
              <a:t>en</a:t>
            </a:r>
            <a:r>
              <a:rPr lang="en-GB" altLang="fr-FR" sz="2400" b="1" dirty="0">
                <a:solidFill>
                  <a:srgbClr val="FF0000"/>
                </a:solidFill>
                <a:latin typeface="Times New Roman" panose="02020603050405020304" pitchFamily="18" charset="0"/>
                <a:cs typeface="Arial" panose="020B0604020202020204" pitchFamily="34" charset="0"/>
              </a:rPr>
              <a:t> place du </a:t>
            </a:r>
            <a:r>
              <a:rPr lang="en-GB" altLang="fr-FR" sz="2400" b="1" dirty="0" err="1">
                <a:solidFill>
                  <a:srgbClr val="FF0000"/>
                </a:solidFill>
                <a:latin typeface="Times New Roman" panose="02020603050405020304" pitchFamily="18" charset="0"/>
                <a:cs typeface="Arial" panose="020B0604020202020204" pitchFamily="34" charset="0"/>
              </a:rPr>
              <a:t>dispositif</a:t>
            </a:r>
            <a:r>
              <a:rPr lang="en-GB" altLang="fr-FR" sz="2400" b="1" dirty="0">
                <a:solidFill>
                  <a:srgbClr val="FF0000"/>
                </a:solidFill>
                <a:latin typeface="Times New Roman" panose="02020603050405020304" pitchFamily="18" charset="0"/>
                <a:cs typeface="Arial" panose="020B0604020202020204" pitchFamily="34" charset="0"/>
              </a:rPr>
              <a:t> </a:t>
            </a:r>
            <a:r>
              <a:rPr lang="en-GB" altLang="fr-FR" sz="2400" b="1" dirty="0" err="1">
                <a:solidFill>
                  <a:srgbClr val="FF0000"/>
                </a:solidFill>
                <a:latin typeface="Times New Roman" panose="02020603050405020304" pitchFamily="18" charset="0"/>
                <a:cs typeface="Arial" panose="020B0604020202020204" pitchFamily="34" charset="0"/>
              </a:rPr>
              <a:t>multifonctionnel</a:t>
            </a:r>
            <a:endParaRPr lang="fr-FR" altLang="fr-FR" sz="2400" dirty="0">
              <a:solidFill>
                <a:srgbClr val="FF0000"/>
              </a:solidFill>
              <a:latin typeface="Cambria" panose="02040503050406030204" pitchFamily="18" charset="0"/>
              <a:cs typeface="Arial" panose="020B0604020202020204" pitchFamily="34" charset="0"/>
            </a:endParaRPr>
          </a:p>
          <a:p>
            <a:pPr algn="just">
              <a:lnSpc>
                <a:spcPct val="107000"/>
              </a:lnSpc>
            </a:pPr>
            <a:r>
              <a:rPr lang="fr-FR" altLang="fr-FR" sz="2800" dirty="0">
                <a:latin typeface="Times New Roman" panose="02020603050405020304" pitchFamily="18" charset="0"/>
                <a:cs typeface="Times New Roman" panose="02020603050405020304" pitchFamily="18" charset="0"/>
              </a:rPr>
              <a:t> </a:t>
            </a:r>
            <a:endParaRPr lang="fr-FR" altLang="fr-FR" sz="2400" dirty="0">
              <a:latin typeface="Cambria" panose="02040503050406030204" pitchFamily="18" charset="0"/>
              <a:cs typeface="Arial" panose="020B0604020202020204" pitchFamily="34" charset="0"/>
            </a:endParaRPr>
          </a:p>
          <a:p>
            <a:pPr>
              <a:lnSpc>
                <a:spcPct val="107000"/>
              </a:lnSpc>
            </a:pPr>
            <a:r>
              <a:rPr lang="fr-FR" altLang="fr-FR" sz="2400" dirty="0">
                <a:latin typeface="Times New Roman" panose="02020603050405020304" pitchFamily="18" charset="0"/>
                <a:cs typeface="Times New Roman" panose="02020603050405020304" pitchFamily="18" charset="0"/>
              </a:rPr>
              <a:t>Les femmes artisanes ont affirmé par rapport à leur vision que : </a:t>
            </a:r>
            <a:r>
              <a:rPr lang="fr-FR" altLang="fr-FR" sz="2400" b="1" dirty="0">
                <a:latin typeface="Times New Roman" panose="02020603050405020304" pitchFamily="18" charset="0"/>
                <a:cs typeface="Times New Roman" panose="02020603050405020304" pitchFamily="18" charset="0"/>
              </a:rPr>
              <a:t>L’Espace féminin Innovation et Créativité,</a:t>
            </a:r>
            <a:r>
              <a:rPr lang="fr-FR" altLang="fr-FR" sz="2400" b="1" dirty="0">
                <a:solidFill>
                  <a:srgbClr val="000000"/>
                </a:solidFill>
                <a:latin typeface="Times New Roman" panose="02020603050405020304" pitchFamily="18" charset="0"/>
                <a:cs typeface="Arial" panose="020B0604020202020204" pitchFamily="34" charset="0"/>
              </a:rPr>
              <a:t> sera la </a:t>
            </a:r>
            <a:r>
              <a:rPr lang="fr-FR" altLang="fr-FR" sz="2400" b="1" dirty="0">
                <a:latin typeface="Times New Roman" panose="02020603050405020304" pitchFamily="18" charset="0"/>
                <a:cs typeface="Arial" panose="020B0604020202020204" pitchFamily="34" charset="0"/>
              </a:rPr>
              <a:t>Plateforme Féminine Innovation  et Créativité </a:t>
            </a:r>
            <a:r>
              <a:rPr lang="fr-FR" altLang="fr-FR" sz="2400" b="1" dirty="0">
                <a:latin typeface="Times New Roman" panose="02020603050405020304" pitchFamily="18" charset="0"/>
                <a:cs typeface="Times New Roman" panose="02020603050405020304" pitchFamily="18" charset="0"/>
              </a:rPr>
              <a:t>selon leur approche de l’aménagement de cet espace : </a:t>
            </a:r>
            <a:endParaRPr lang="fr-FR" altLang="fr-FR" sz="2400" dirty="0"/>
          </a:p>
        </p:txBody>
      </p:sp>
    </p:spTree>
    <p:extLst>
      <p:ext uri="{BB962C8B-B14F-4D97-AF65-F5344CB8AC3E}">
        <p14:creationId xmlns:p14="http://schemas.microsoft.com/office/powerpoint/2010/main" val="23645069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4"/>
          <p:cNvPicPr>
            <a:picLocks noChangeAspect="1"/>
          </p:cNvPicPr>
          <p:nvPr/>
        </p:nvPicPr>
        <p:blipFill rotWithShape="1">
          <a:blip r:embed="rId2">
            <a:extLst>
              <a:ext uri="{28A0092B-C50C-407E-A947-70E740481C1C}">
                <a14:useLocalDpi xmlns:a14="http://schemas.microsoft.com/office/drawing/2010/main" val="0"/>
              </a:ext>
            </a:extLst>
          </a:blip>
          <a:srcRect l="1474" t="19101" r="2087" b="15570"/>
          <a:stretch/>
        </p:blipFill>
        <p:spPr bwMode="auto">
          <a:xfrm>
            <a:off x="1190045" y="2223335"/>
            <a:ext cx="9747846" cy="362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2145461" y="1400642"/>
            <a:ext cx="7200900" cy="7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F6C0AA"/>
              </a:buClr>
              <a:buSzPct val="85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1B587C"/>
              </a:buClr>
              <a:buSzPct val="80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1B587C"/>
              </a:buClr>
              <a:buChar char="o"/>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9pPr>
          </a:lstStyle>
          <a:p>
            <a:pPr algn="ctr">
              <a:lnSpc>
                <a:spcPct val="107000"/>
              </a:lnSpc>
              <a:spcBef>
                <a:spcPct val="0"/>
              </a:spcBef>
              <a:buClrTx/>
              <a:buSzTx/>
              <a:buFontTx/>
              <a:buNone/>
            </a:pPr>
            <a:r>
              <a:rPr lang="fr-FR" altLang="fr-FR" sz="2000" b="1" i="1" dirty="0">
                <a:latin typeface="Times New Roman" panose="02020603050405020304" pitchFamily="18" charset="0"/>
                <a:cs typeface="Times New Roman" panose="02020603050405020304" pitchFamily="18" charset="0"/>
              </a:rPr>
              <a:t>Schéma de</a:t>
            </a:r>
            <a:r>
              <a:rPr lang="fr-FR" altLang="fr-FR" sz="2000" b="1" dirty="0">
                <a:latin typeface="Times New Roman" panose="02020603050405020304" pitchFamily="18" charset="0"/>
                <a:cs typeface="Times New Roman" panose="02020603050405020304" pitchFamily="18" charset="0"/>
              </a:rPr>
              <a:t> la Plateforme Féminine Innovation et Créativité</a:t>
            </a:r>
            <a:r>
              <a:rPr lang="fr-FR" altLang="fr-FR" sz="2000" b="1" i="1" dirty="0">
                <a:latin typeface="Times New Roman" panose="02020603050405020304" pitchFamily="18" charset="0"/>
                <a:cs typeface="Times New Roman" panose="02020603050405020304" pitchFamily="18" charset="0"/>
              </a:rPr>
              <a:t>, un dispositif multifonctionnel</a:t>
            </a:r>
            <a:endParaRPr lang="fr-FR" altLang="fr-FR" sz="1800" dirty="0">
              <a:latin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8519928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737814" y="1587966"/>
            <a:ext cx="11212139" cy="3683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F6C0AA"/>
              </a:buClr>
              <a:buSzPct val="85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1B587C"/>
              </a:buClr>
              <a:buSzPct val="80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1B587C"/>
              </a:buClr>
              <a:buChar char="o"/>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9pPr>
          </a:lstStyle>
          <a:p>
            <a:pPr algn="just">
              <a:lnSpc>
                <a:spcPct val="150000"/>
              </a:lnSpc>
              <a:spcBef>
                <a:spcPts val="1000"/>
              </a:spcBef>
              <a:buClrTx/>
              <a:buSzTx/>
              <a:buNone/>
            </a:pPr>
            <a:r>
              <a:rPr lang="fr-FR" altLang="fr-FR" sz="1800" b="1" dirty="0" smtClean="0">
                <a:solidFill>
                  <a:srgbClr val="000000"/>
                </a:solidFill>
                <a:latin typeface="Times New Roman" panose="02020603050405020304" pitchFamily="18" charset="0"/>
                <a:ea typeface="MS Gothic" panose="020B0609070205080204" pitchFamily="49" charset="-128"/>
              </a:rPr>
              <a:t>	</a:t>
            </a:r>
            <a:r>
              <a:rPr lang="fr-FR" altLang="fr-FR" sz="1800" b="1" dirty="0" smtClean="0">
                <a:solidFill>
                  <a:srgbClr val="0070C0"/>
                </a:solidFill>
                <a:latin typeface="Times New Roman" panose="02020603050405020304" pitchFamily="18" charset="0"/>
                <a:ea typeface="MS Gothic" panose="020B0609070205080204" pitchFamily="49" charset="-128"/>
              </a:rPr>
              <a:t>Ce </a:t>
            </a:r>
            <a:r>
              <a:rPr lang="fr-FR" altLang="fr-FR" sz="1800" b="1" dirty="0">
                <a:solidFill>
                  <a:srgbClr val="0070C0"/>
                </a:solidFill>
                <a:latin typeface="Times New Roman" panose="02020603050405020304" pitchFamily="18" charset="0"/>
                <a:ea typeface="MS Gothic" panose="020B0609070205080204" pitchFamily="49" charset="-128"/>
              </a:rPr>
              <a:t>dispositif  sera accessible aux femmes artisanes à partir de critères de base, tels que : </a:t>
            </a:r>
            <a:endParaRPr lang="fr-FR" altLang="fr-FR" sz="1800" b="1" dirty="0">
              <a:solidFill>
                <a:srgbClr val="0070C0"/>
              </a:solidFill>
              <a:latin typeface="Cambria" panose="02040503050406030204" pitchFamily="18" charset="0"/>
              <a:ea typeface="MS Gothic" panose="020B0609070205080204" pitchFamily="49" charset="-128"/>
            </a:endParaRPr>
          </a:p>
          <a:p>
            <a:pPr algn="just">
              <a:lnSpc>
                <a:spcPct val="150000"/>
              </a:lnSpc>
              <a:spcBef>
                <a:spcPct val="0"/>
              </a:spcBef>
              <a:buClrTx/>
              <a:buSzTx/>
              <a:buFont typeface="Symbol" panose="05050102010706020507" pitchFamily="18" charset="2"/>
              <a:buChar char=""/>
            </a:pPr>
            <a:r>
              <a:rPr lang="en-GB" altLang="fr-FR" sz="2000" b="1" dirty="0" err="1">
                <a:latin typeface="Times New Roman" panose="02020603050405020304" pitchFamily="18" charset="0"/>
                <a:ea typeface="MS Gothic" panose="020B0609070205080204" pitchFamily="49" charset="-128"/>
              </a:rPr>
              <a:t>Accès</a:t>
            </a:r>
            <a:r>
              <a:rPr lang="en-GB" altLang="fr-FR" sz="2000" b="1" dirty="0">
                <a:latin typeface="Times New Roman" panose="02020603050405020304" pitchFamily="18" charset="0"/>
                <a:ea typeface="MS Gothic" panose="020B0609070205080204" pitchFamily="49" charset="-128"/>
              </a:rPr>
              <a:t> par </a:t>
            </a:r>
            <a:r>
              <a:rPr lang="en-GB" altLang="fr-FR" sz="2000" b="1" dirty="0" err="1">
                <a:latin typeface="Times New Roman" panose="02020603050405020304" pitchFamily="18" charset="0"/>
                <a:ea typeface="MS Gothic" panose="020B0609070205080204" pitchFamily="49" charset="-128"/>
              </a:rPr>
              <a:t>appel</a:t>
            </a:r>
            <a:r>
              <a:rPr lang="en-GB" altLang="fr-FR" sz="2000" b="1" dirty="0">
                <a:latin typeface="Times New Roman" panose="02020603050405020304" pitchFamily="18" charset="0"/>
                <a:ea typeface="MS Gothic" panose="020B0609070205080204" pitchFamily="49" charset="-128"/>
              </a:rPr>
              <a:t> </a:t>
            </a:r>
            <a:r>
              <a:rPr lang="en-GB" altLang="fr-FR" sz="2000" b="1" dirty="0" err="1">
                <a:latin typeface="Times New Roman" panose="02020603050405020304" pitchFamily="18" charset="0"/>
                <a:ea typeface="MS Gothic" panose="020B0609070205080204" pitchFamily="49" charset="-128"/>
              </a:rPr>
              <a:t>d’offre</a:t>
            </a:r>
            <a:r>
              <a:rPr lang="en-GB" altLang="fr-FR" sz="2000" b="1" dirty="0">
                <a:latin typeface="Times New Roman" panose="02020603050405020304" pitchFamily="18" charset="0"/>
                <a:ea typeface="MS Gothic" panose="020B0609070205080204" pitchFamily="49" charset="-128"/>
              </a:rPr>
              <a:t> </a:t>
            </a:r>
            <a:r>
              <a:rPr lang="en-GB" altLang="fr-FR" sz="2000" b="1" dirty="0" err="1">
                <a:latin typeface="Times New Roman" panose="02020603050405020304" pitchFamily="18" charset="0"/>
                <a:ea typeface="MS Gothic" panose="020B0609070205080204" pitchFamily="49" charset="-128"/>
              </a:rPr>
              <a:t>ou</a:t>
            </a:r>
            <a:r>
              <a:rPr lang="en-GB" altLang="fr-FR" sz="2000" b="1" dirty="0">
                <a:latin typeface="Times New Roman" panose="02020603050405020304" pitchFamily="18" charset="0"/>
                <a:ea typeface="MS Gothic" panose="020B0609070205080204" pitchFamily="49" charset="-128"/>
              </a:rPr>
              <a:t>/et manifestation </a:t>
            </a:r>
            <a:r>
              <a:rPr lang="en-GB" altLang="fr-FR" sz="2000" b="1" dirty="0" err="1">
                <a:latin typeface="Times New Roman" panose="02020603050405020304" pitchFamily="18" charset="0"/>
                <a:ea typeface="MS Gothic" panose="020B0609070205080204" pitchFamily="49" charset="-128"/>
              </a:rPr>
              <a:t>d'intérêt</a:t>
            </a:r>
            <a:r>
              <a:rPr lang="en-GB" altLang="fr-FR" sz="2000" b="1" dirty="0">
                <a:latin typeface="Times New Roman" panose="02020603050405020304" pitchFamily="18" charset="0"/>
                <a:ea typeface="MS Gothic" panose="020B0609070205080204" pitchFamily="49" charset="-128"/>
              </a:rPr>
              <a:t> pour des occupations </a:t>
            </a:r>
            <a:r>
              <a:rPr lang="en-GB" altLang="fr-FR" sz="2000" b="1" dirty="0" err="1">
                <a:latin typeface="Times New Roman" panose="02020603050405020304" pitchFamily="18" charset="0"/>
                <a:ea typeface="MS Gothic" panose="020B0609070205080204" pitchFamily="49" charset="-128"/>
              </a:rPr>
              <a:t>ponctuelles</a:t>
            </a:r>
            <a:r>
              <a:rPr lang="en-GB" altLang="fr-FR" sz="2000" b="1" dirty="0">
                <a:latin typeface="Times New Roman" panose="02020603050405020304" pitchFamily="18" charset="0"/>
                <a:ea typeface="MS Gothic" panose="020B0609070205080204" pitchFamily="49" charset="-128"/>
              </a:rPr>
              <a:t> des </a:t>
            </a:r>
            <a:r>
              <a:rPr lang="en-GB" altLang="fr-FR" sz="2000" b="1" dirty="0" err="1">
                <a:latin typeface="Times New Roman" panose="02020603050405020304" pitchFamily="18" charset="0"/>
                <a:ea typeface="MS Gothic" panose="020B0609070205080204" pitchFamily="49" charset="-128"/>
              </a:rPr>
              <a:t>espaces</a:t>
            </a:r>
            <a:r>
              <a:rPr lang="en-GB" altLang="fr-FR" sz="2000" b="1" dirty="0">
                <a:latin typeface="Times New Roman" panose="02020603050405020304" pitchFamily="18" charset="0"/>
                <a:ea typeface="MS Gothic" panose="020B0609070205080204" pitchFamily="49" charset="-128"/>
              </a:rPr>
              <a:t> </a:t>
            </a:r>
            <a:r>
              <a:rPr lang="en-GB" altLang="fr-FR" sz="2000" b="1" dirty="0" err="1">
                <a:latin typeface="Times New Roman" panose="02020603050405020304" pitchFamily="18" charset="0"/>
                <a:ea typeface="MS Gothic" panose="020B0609070205080204" pitchFamily="49" charset="-128"/>
              </a:rPr>
              <a:t>ou</a:t>
            </a:r>
            <a:r>
              <a:rPr lang="en-GB" altLang="fr-FR" sz="2000" b="1" dirty="0">
                <a:latin typeface="Times New Roman" panose="02020603050405020304" pitchFamily="18" charset="0"/>
                <a:ea typeface="MS Gothic" panose="020B0609070205080204" pitchFamily="49" charset="-128"/>
              </a:rPr>
              <a:t>/et pour des locations </a:t>
            </a:r>
            <a:r>
              <a:rPr lang="en-GB" altLang="fr-FR" sz="2000" b="1" dirty="0" err="1">
                <a:latin typeface="Times New Roman" panose="02020603050405020304" pitchFamily="18" charset="0"/>
                <a:ea typeface="MS Gothic" panose="020B0609070205080204" pitchFamily="49" charset="-128"/>
              </a:rPr>
              <a:t>temporaires</a:t>
            </a:r>
            <a:r>
              <a:rPr lang="en-GB" altLang="fr-FR" sz="2000" b="1" dirty="0">
                <a:latin typeface="Times New Roman" panose="02020603050405020304" pitchFamily="18" charset="0"/>
                <a:ea typeface="MS Gothic" panose="020B0609070205080204" pitchFamily="49" charset="-128"/>
              </a:rPr>
              <a:t> par des femmes </a:t>
            </a:r>
            <a:r>
              <a:rPr lang="en-GB" altLang="fr-FR" sz="2000" b="1" dirty="0" err="1">
                <a:latin typeface="Times New Roman" panose="02020603050405020304" pitchFamily="18" charset="0"/>
                <a:ea typeface="MS Gothic" panose="020B0609070205080204" pitchFamily="49" charset="-128"/>
              </a:rPr>
              <a:t>artisanes</a:t>
            </a:r>
            <a:r>
              <a:rPr lang="en-GB" altLang="fr-FR" sz="2000" b="1" dirty="0">
                <a:latin typeface="Times New Roman" panose="02020603050405020304" pitchFamily="18" charset="0"/>
                <a:ea typeface="MS Gothic" panose="020B0609070205080204" pitchFamily="49" charset="-128"/>
              </a:rPr>
              <a:t> ; </a:t>
            </a:r>
            <a:endParaRPr lang="fr-FR" altLang="fr-FR" sz="2000" b="1" dirty="0">
              <a:latin typeface="Cambria" panose="02040503050406030204" pitchFamily="18" charset="0"/>
              <a:ea typeface="MS Gothic" panose="020B0609070205080204" pitchFamily="49" charset="-128"/>
            </a:endParaRPr>
          </a:p>
          <a:p>
            <a:pPr algn="just">
              <a:lnSpc>
                <a:spcPct val="150000"/>
              </a:lnSpc>
              <a:spcBef>
                <a:spcPct val="0"/>
              </a:spcBef>
              <a:buClrTx/>
              <a:buSzTx/>
              <a:buFont typeface="Symbol" panose="05050102010706020507" pitchFamily="18" charset="2"/>
              <a:buChar char=""/>
            </a:pPr>
            <a:r>
              <a:rPr lang="en-GB" altLang="fr-FR" sz="2000" b="1" dirty="0" err="1">
                <a:latin typeface="Times New Roman" panose="02020603050405020304" pitchFamily="18" charset="0"/>
                <a:ea typeface="MS Gothic" panose="020B0609070205080204" pitchFamily="49" charset="-128"/>
              </a:rPr>
              <a:t>Accès</a:t>
            </a:r>
            <a:r>
              <a:rPr lang="en-GB" altLang="fr-FR" sz="2000" b="1" dirty="0">
                <a:latin typeface="Times New Roman" panose="02020603050405020304" pitchFamily="18" charset="0"/>
                <a:ea typeface="MS Gothic" panose="020B0609070205080204" pitchFamily="49" charset="-128"/>
              </a:rPr>
              <a:t> </a:t>
            </a:r>
            <a:r>
              <a:rPr lang="en-GB" altLang="fr-FR" sz="2000" b="1" dirty="0" err="1">
                <a:latin typeface="Times New Roman" panose="02020603050405020304" pitchFamily="18" charset="0"/>
                <a:ea typeface="MS Gothic" panose="020B0609070205080204" pitchFamily="49" charset="-128"/>
              </a:rPr>
              <a:t>en</a:t>
            </a:r>
            <a:r>
              <a:rPr lang="en-GB" altLang="fr-FR" sz="2000" b="1" dirty="0">
                <a:latin typeface="Times New Roman" panose="02020603050405020304" pitchFamily="18" charset="0"/>
                <a:ea typeface="MS Gothic" panose="020B0609070205080204" pitchFamily="49" charset="-128"/>
              </a:rPr>
              <a:t> </a:t>
            </a:r>
            <a:r>
              <a:rPr lang="en-GB" altLang="fr-FR" sz="2000" b="1" dirty="0" err="1">
                <a:latin typeface="Times New Roman" panose="02020603050405020304" pitchFamily="18" charset="0"/>
                <a:ea typeface="MS Gothic" panose="020B0609070205080204" pitchFamily="49" charset="-128"/>
              </a:rPr>
              <a:t>fonction</a:t>
            </a:r>
            <a:r>
              <a:rPr lang="en-GB" altLang="fr-FR" sz="2000" b="1" dirty="0">
                <a:latin typeface="Times New Roman" panose="02020603050405020304" pitchFamily="18" charset="0"/>
                <a:ea typeface="MS Gothic" panose="020B0609070205080204" pitchFamily="49" charset="-128"/>
              </a:rPr>
              <a:t> de </a:t>
            </a:r>
            <a:r>
              <a:rPr lang="en-GB" altLang="fr-FR" sz="2000" b="1" dirty="0" err="1">
                <a:latin typeface="Times New Roman" panose="02020603050405020304" pitchFamily="18" charset="0"/>
                <a:ea typeface="MS Gothic" panose="020B0609070205080204" pitchFamily="49" charset="-128"/>
              </a:rPr>
              <a:t>critères</a:t>
            </a:r>
            <a:r>
              <a:rPr lang="en-GB" altLang="fr-FR" sz="2000" b="1" dirty="0">
                <a:latin typeface="Times New Roman" panose="02020603050405020304" pitchFamily="18" charset="0"/>
                <a:ea typeface="MS Gothic" panose="020B0609070205080204" pitchFamily="49" charset="-128"/>
              </a:rPr>
              <a:t> de la </a:t>
            </a:r>
            <a:r>
              <a:rPr lang="en-GB" altLang="fr-FR" sz="2000" b="1" dirty="0" err="1">
                <a:latin typeface="Times New Roman" panose="02020603050405020304" pitchFamily="18" charset="0"/>
                <a:ea typeface="MS Gothic" panose="020B0609070205080204" pitchFamily="49" charset="-128"/>
              </a:rPr>
              <a:t>demande</a:t>
            </a:r>
            <a:r>
              <a:rPr lang="en-GB" altLang="fr-FR" sz="2000" b="1" dirty="0">
                <a:latin typeface="Times New Roman" panose="02020603050405020304" pitchFamily="18" charset="0"/>
                <a:ea typeface="MS Gothic" panose="020B0609070205080204" pitchFamily="49" charset="-128"/>
              </a:rPr>
              <a:t> par rapport à des </a:t>
            </a:r>
            <a:r>
              <a:rPr lang="en-GB" altLang="fr-FR" sz="2000" b="1" dirty="0" err="1">
                <a:latin typeface="Times New Roman" panose="02020603050405020304" pitchFamily="18" charset="0"/>
                <a:ea typeface="MS Gothic" panose="020B0609070205080204" pitchFamily="49" charset="-128"/>
              </a:rPr>
              <a:t>produits</a:t>
            </a:r>
            <a:r>
              <a:rPr lang="en-GB" altLang="fr-FR" sz="2000" b="1" dirty="0">
                <a:latin typeface="Times New Roman" panose="02020603050405020304" pitchFamily="18" charset="0"/>
                <a:ea typeface="MS Gothic" panose="020B0609070205080204" pitchFamily="49" charset="-128"/>
              </a:rPr>
              <a:t> de </a:t>
            </a:r>
            <a:r>
              <a:rPr lang="en-GB" altLang="fr-FR" sz="2000" b="1" dirty="0" err="1">
                <a:latin typeface="Times New Roman" panose="02020603050405020304" pitchFamily="18" charset="0"/>
                <a:ea typeface="MS Gothic" panose="020B0609070205080204" pitchFamily="49" charset="-128"/>
              </a:rPr>
              <a:t>l’artisanat</a:t>
            </a:r>
            <a:r>
              <a:rPr lang="en-GB" altLang="fr-FR" sz="2000" b="1" dirty="0">
                <a:latin typeface="Times New Roman" panose="02020603050405020304" pitchFamily="18" charset="0"/>
                <a:ea typeface="MS Gothic" panose="020B0609070205080204" pitchFamily="49" charset="-128"/>
              </a:rPr>
              <a:t> et par rapport à </a:t>
            </a:r>
            <a:r>
              <a:rPr lang="en-GB" altLang="fr-FR" sz="2000" b="1" dirty="0" err="1">
                <a:latin typeface="Times New Roman" panose="02020603050405020304" pitchFamily="18" charset="0"/>
                <a:ea typeface="MS Gothic" panose="020B0609070205080204" pitchFamily="49" charset="-128"/>
              </a:rPr>
              <a:t>leur</a:t>
            </a:r>
            <a:r>
              <a:rPr lang="en-GB" altLang="fr-FR" sz="2000" b="1" dirty="0">
                <a:latin typeface="Times New Roman" panose="02020603050405020304" pitchFamily="18" charset="0"/>
                <a:ea typeface="MS Gothic" panose="020B0609070205080204" pitchFamily="49" charset="-128"/>
              </a:rPr>
              <a:t> </a:t>
            </a:r>
            <a:r>
              <a:rPr lang="en-GB" altLang="fr-FR" sz="2000" b="1" dirty="0" err="1">
                <a:latin typeface="Times New Roman" panose="02020603050405020304" pitchFamily="18" charset="0"/>
                <a:ea typeface="MS Gothic" panose="020B0609070205080204" pitchFamily="49" charset="-128"/>
              </a:rPr>
              <a:t>qualité</a:t>
            </a:r>
            <a:r>
              <a:rPr lang="en-GB" altLang="fr-FR" sz="2000" b="1" dirty="0">
                <a:latin typeface="Times New Roman" panose="02020603050405020304" pitchFamily="18" charset="0"/>
                <a:ea typeface="MS Gothic" panose="020B0609070205080204" pitchFamily="49" charset="-128"/>
              </a:rPr>
              <a:t>  </a:t>
            </a:r>
            <a:r>
              <a:rPr lang="en-GB" altLang="fr-FR" sz="2000" b="1" dirty="0" err="1">
                <a:latin typeface="Times New Roman" panose="02020603050405020304" pitchFamily="18" charset="0"/>
                <a:ea typeface="MS Gothic" panose="020B0609070205080204" pitchFamily="49" charset="-128"/>
              </a:rPr>
              <a:t>supérieure</a:t>
            </a:r>
            <a:r>
              <a:rPr lang="en-GB" altLang="fr-FR" sz="2000" b="1" dirty="0">
                <a:latin typeface="Times New Roman" panose="02020603050405020304" pitchFamily="18" charset="0"/>
                <a:ea typeface="MS Gothic" panose="020B0609070205080204" pitchFamily="49" charset="-128"/>
              </a:rPr>
              <a:t>;</a:t>
            </a:r>
            <a:endParaRPr lang="fr-FR" altLang="fr-FR" sz="2000" b="1" dirty="0">
              <a:latin typeface="Cambria" panose="02040503050406030204" pitchFamily="18" charset="0"/>
              <a:ea typeface="MS Gothic" panose="020B0609070205080204" pitchFamily="49" charset="-128"/>
            </a:endParaRPr>
          </a:p>
          <a:p>
            <a:pPr algn="just">
              <a:lnSpc>
                <a:spcPct val="150000"/>
              </a:lnSpc>
              <a:spcBef>
                <a:spcPct val="0"/>
              </a:spcBef>
              <a:buClrTx/>
              <a:buSzTx/>
              <a:buFont typeface="Symbol" panose="05050102010706020507" pitchFamily="18" charset="2"/>
              <a:buChar char=""/>
            </a:pPr>
            <a:r>
              <a:rPr lang="en-GB" altLang="fr-FR" sz="2000" b="1" dirty="0" err="1">
                <a:latin typeface="Times New Roman" panose="02020603050405020304" pitchFamily="18" charset="0"/>
                <a:ea typeface="MS Gothic" panose="020B0609070205080204" pitchFamily="49" charset="-128"/>
              </a:rPr>
              <a:t>Accès</a:t>
            </a:r>
            <a:r>
              <a:rPr lang="en-GB" altLang="fr-FR" sz="2000" b="1" dirty="0">
                <a:latin typeface="Times New Roman" panose="02020603050405020304" pitchFamily="18" charset="0"/>
                <a:ea typeface="MS Gothic" panose="020B0609070205080204" pitchFamily="49" charset="-128"/>
              </a:rPr>
              <a:t> pour le </a:t>
            </a:r>
            <a:r>
              <a:rPr lang="en-GB" altLang="fr-FR" sz="2000" b="1" dirty="0" err="1">
                <a:latin typeface="Times New Roman" panose="02020603050405020304" pitchFamily="18" charset="0"/>
                <a:ea typeface="MS Gothic" panose="020B0609070205080204" pitchFamily="49" charset="-128"/>
              </a:rPr>
              <a:t>soutien</a:t>
            </a:r>
            <a:r>
              <a:rPr lang="en-GB" altLang="fr-FR" sz="2000" b="1" dirty="0">
                <a:latin typeface="Times New Roman" panose="02020603050405020304" pitchFamily="18" charset="0"/>
                <a:ea typeface="MS Gothic" panose="020B0609070205080204" pitchFamily="49" charset="-128"/>
              </a:rPr>
              <a:t> à des </a:t>
            </a:r>
            <a:r>
              <a:rPr lang="en-GB" altLang="fr-FR" sz="2000" b="1" dirty="0" err="1">
                <a:latin typeface="Times New Roman" panose="02020603050405020304" pitchFamily="18" charset="0"/>
                <a:ea typeface="MS Gothic" panose="020B0609070205080204" pitchFamily="49" charset="-128"/>
              </a:rPr>
              <a:t>métiers</a:t>
            </a:r>
            <a:r>
              <a:rPr lang="en-GB" altLang="fr-FR" sz="2000" b="1" dirty="0">
                <a:latin typeface="Times New Roman" panose="02020603050405020304" pitchFamily="18" charset="0"/>
                <a:ea typeface="MS Gothic" panose="020B0609070205080204" pitchFamily="49" charset="-128"/>
              </a:rPr>
              <a:t> de </a:t>
            </a:r>
            <a:r>
              <a:rPr lang="en-GB" altLang="fr-FR" sz="2000" b="1" dirty="0" err="1">
                <a:latin typeface="Times New Roman" panose="02020603050405020304" pitchFamily="18" charset="0"/>
                <a:ea typeface="MS Gothic" panose="020B0609070205080204" pitchFamily="49" charset="-128"/>
              </a:rPr>
              <a:t>l’artisanat</a:t>
            </a:r>
            <a:r>
              <a:rPr lang="en-GB" altLang="fr-FR" sz="2000" b="1" dirty="0">
                <a:latin typeface="Times New Roman" panose="02020603050405020304" pitchFamily="18" charset="0"/>
                <a:ea typeface="MS Gothic" panose="020B0609070205080204" pitchFamily="49" charset="-128"/>
              </a:rPr>
              <a:t> </a:t>
            </a:r>
            <a:r>
              <a:rPr lang="en-GB" altLang="fr-FR" sz="2000" b="1" dirty="0" err="1">
                <a:latin typeface="Times New Roman" panose="02020603050405020304" pitchFamily="18" charset="0"/>
                <a:ea typeface="MS Gothic" panose="020B0609070205080204" pitchFamily="49" charset="-128"/>
              </a:rPr>
              <a:t>féminin</a:t>
            </a:r>
            <a:r>
              <a:rPr lang="en-GB" altLang="fr-FR" sz="2000" b="1" dirty="0">
                <a:latin typeface="Times New Roman" panose="02020603050405020304" pitchFamily="18" charset="0"/>
                <a:ea typeface="MS Gothic" panose="020B0609070205080204" pitchFamily="49" charset="-128"/>
              </a:rPr>
              <a:t> </a:t>
            </a:r>
            <a:r>
              <a:rPr lang="en-GB" altLang="fr-FR" sz="2000" b="1" dirty="0" err="1">
                <a:latin typeface="Times New Roman" panose="02020603050405020304" pitchFamily="18" charset="0"/>
                <a:ea typeface="MS Gothic" panose="020B0609070205080204" pitchFamily="49" charset="-128"/>
              </a:rPr>
              <a:t>en</a:t>
            </a:r>
            <a:r>
              <a:rPr lang="en-GB" altLang="fr-FR" sz="2000" b="1" dirty="0">
                <a:latin typeface="Times New Roman" panose="02020603050405020304" pitchFamily="18" charset="0"/>
                <a:ea typeface="MS Gothic" panose="020B0609070205080204" pitchFamily="49" charset="-128"/>
              </a:rPr>
              <a:t> </a:t>
            </a:r>
            <a:r>
              <a:rPr lang="en-GB" altLang="fr-FR" sz="2000" b="1" dirty="0" err="1">
                <a:latin typeface="Times New Roman" panose="02020603050405020304" pitchFamily="18" charset="0"/>
                <a:ea typeface="MS Gothic" panose="020B0609070205080204" pitchFamily="49" charset="-128"/>
              </a:rPr>
              <a:t>déperdition</a:t>
            </a:r>
            <a:r>
              <a:rPr lang="en-GB" altLang="fr-FR" sz="2000" b="1" dirty="0">
                <a:latin typeface="Times New Roman" panose="02020603050405020304" pitchFamily="18" charset="0"/>
                <a:ea typeface="MS Gothic" panose="020B0609070205080204" pitchFamily="49" charset="-128"/>
              </a:rPr>
              <a:t> ;</a:t>
            </a:r>
            <a:endParaRPr lang="fr-FR" altLang="fr-FR" sz="2000" b="1" dirty="0">
              <a:latin typeface="Cambria" panose="02040503050406030204" pitchFamily="18" charset="0"/>
              <a:ea typeface="MS Gothic" panose="020B0609070205080204" pitchFamily="49" charset="-128"/>
            </a:endParaRPr>
          </a:p>
          <a:p>
            <a:pPr algn="just">
              <a:lnSpc>
                <a:spcPct val="150000"/>
              </a:lnSpc>
              <a:spcBef>
                <a:spcPct val="0"/>
              </a:spcBef>
              <a:buClrTx/>
              <a:buSzTx/>
              <a:buFont typeface="Symbol" panose="05050102010706020507" pitchFamily="18" charset="2"/>
              <a:buChar char=""/>
            </a:pPr>
            <a:r>
              <a:rPr lang="en-GB" altLang="fr-FR" sz="2000" b="1" dirty="0" err="1">
                <a:latin typeface="Times New Roman" panose="02020603050405020304" pitchFamily="18" charset="0"/>
                <a:ea typeface="MS Gothic" panose="020B0609070205080204" pitchFamily="49" charset="-128"/>
              </a:rPr>
              <a:t>Accès</a:t>
            </a:r>
            <a:r>
              <a:rPr lang="en-GB" altLang="fr-FR" sz="2000" b="1" dirty="0">
                <a:latin typeface="Times New Roman" panose="02020603050405020304" pitchFamily="18" charset="0"/>
                <a:ea typeface="MS Gothic" panose="020B0609070205080204" pitchFamily="49" charset="-128"/>
              </a:rPr>
              <a:t> </a:t>
            </a:r>
            <a:r>
              <a:rPr lang="en-GB" altLang="fr-FR" sz="2000" b="1" dirty="0" err="1">
                <a:latin typeface="Times New Roman" panose="02020603050405020304" pitchFamily="18" charset="0"/>
                <a:ea typeface="MS Gothic" panose="020B0609070205080204" pitchFamily="49" charset="-128"/>
              </a:rPr>
              <a:t>selon</a:t>
            </a:r>
            <a:r>
              <a:rPr lang="en-GB" altLang="fr-FR" sz="2000" b="1" dirty="0">
                <a:latin typeface="Times New Roman" panose="02020603050405020304" pitchFamily="18" charset="0"/>
                <a:ea typeface="MS Gothic" panose="020B0609070205080204" pitchFamily="49" charset="-128"/>
              </a:rPr>
              <a:t> le planning des </a:t>
            </a:r>
            <a:r>
              <a:rPr lang="en-GB" altLang="fr-FR" sz="2000" b="1" dirty="0" err="1">
                <a:latin typeface="Times New Roman" panose="02020603050405020304" pitchFamily="18" charset="0"/>
                <a:ea typeface="MS Gothic" panose="020B0609070205080204" pitchFamily="49" charset="-128"/>
              </a:rPr>
              <a:t>activités</a:t>
            </a:r>
            <a:r>
              <a:rPr lang="en-GB" altLang="fr-FR" sz="2000" b="1" dirty="0">
                <a:latin typeface="Times New Roman" panose="02020603050405020304" pitchFamily="18" charset="0"/>
                <a:ea typeface="MS Gothic" panose="020B0609070205080204" pitchFamily="49" charset="-128"/>
              </a:rPr>
              <a:t> </a:t>
            </a:r>
            <a:r>
              <a:rPr lang="en-GB" altLang="fr-FR" sz="2000" b="1" dirty="0" err="1">
                <a:latin typeface="Times New Roman" panose="02020603050405020304" pitchFamily="18" charset="0"/>
                <a:ea typeface="MS Gothic" panose="020B0609070205080204" pitchFamily="49" charset="-128"/>
              </a:rPr>
              <a:t>d’animation</a:t>
            </a:r>
            <a:r>
              <a:rPr lang="en-GB" altLang="fr-FR" sz="2000" b="1" dirty="0">
                <a:latin typeface="Times New Roman" panose="02020603050405020304" pitchFamily="18" charset="0"/>
                <a:ea typeface="MS Gothic" panose="020B0609070205080204" pitchFamily="49" charset="-128"/>
              </a:rPr>
              <a:t> à </a:t>
            </a:r>
            <a:r>
              <a:rPr lang="en-GB" altLang="fr-FR" sz="2000" b="1" dirty="0" err="1">
                <a:latin typeface="Times New Roman" panose="02020603050405020304" pitchFamily="18" charset="0"/>
                <a:ea typeface="MS Gothic" panose="020B0609070205080204" pitchFamily="49" charset="-128"/>
              </a:rPr>
              <a:t>déployer</a:t>
            </a:r>
            <a:r>
              <a:rPr lang="en-GB" altLang="fr-FR" sz="2000" b="1" dirty="0">
                <a:latin typeface="Times New Roman" panose="02020603050405020304" pitchFamily="18" charset="0"/>
                <a:ea typeface="MS Gothic" panose="020B0609070205080204" pitchFamily="49" charset="-128"/>
              </a:rPr>
              <a:t> </a:t>
            </a:r>
            <a:r>
              <a:rPr lang="en-GB" altLang="fr-FR" sz="2000" b="1" dirty="0" err="1">
                <a:latin typeface="Times New Roman" panose="02020603050405020304" pitchFamily="18" charset="0"/>
                <a:ea typeface="MS Gothic" panose="020B0609070205080204" pitchFamily="49" charset="-128"/>
              </a:rPr>
              <a:t>périodiquement</a:t>
            </a:r>
            <a:r>
              <a:rPr lang="en-GB" altLang="fr-FR" sz="2000" b="1" dirty="0">
                <a:latin typeface="Times New Roman" panose="02020603050405020304" pitchFamily="18" charset="0"/>
                <a:ea typeface="MS Gothic" panose="020B0609070205080204" pitchFamily="49" charset="-128"/>
              </a:rPr>
              <a:t> ;</a:t>
            </a:r>
            <a:endParaRPr lang="fr-FR" altLang="fr-FR" sz="2000" b="1" dirty="0">
              <a:latin typeface="Cambria" panose="02040503050406030204" pitchFamily="18" charset="0"/>
              <a:ea typeface="MS Gothic" panose="020B0609070205080204" pitchFamily="49" charset="-128"/>
            </a:endParaRPr>
          </a:p>
          <a:p>
            <a:pPr algn="just">
              <a:lnSpc>
                <a:spcPct val="150000"/>
              </a:lnSpc>
              <a:spcBef>
                <a:spcPct val="0"/>
              </a:spcBef>
              <a:buClrTx/>
              <a:buSzTx/>
              <a:buFontTx/>
              <a:buNone/>
            </a:pPr>
            <a:r>
              <a:rPr lang="fr-FR" altLang="fr-FR" sz="1800" b="1" dirty="0">
                <a:latin typeface="Times New Roman" panose="02020603050405020304" pitchFamily="18" charset="0"/>
                <a:ea typeface="MS Gothic" panose="020B0609070205080204" pitchFamily="49" charset="-128"/>
              </a:rPr>
              <a:t> </a:t>
            </a:r>
            <a:endParaRPr lang="fr-FR" altLang="fr-FR" sz="1800" b="1" dirty="0">
              <a:latin typeface="Cambria" panose="02040503050406030204" pitchFamily="18" charset="0"/>
              <a:ea typeface="MS Gothic" panose="020B0609070205080204" pitchFamily="49" charset="-128"/>
            </a:endParaRPr>
          </a:p>
        </p:txBody>
      </p:sp>
    </p:spTree>
    <p:extLst>
      <p:ext uri="{BB962C8B-B14F-4D97-AF65-F5344CB8AC3E}">
        <p14:creationId xmlns:p14="http://schemas.microsoft.com/office/powerpoint/2010/main" val="2556492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932330" y="1304272"/>
            <a:ext cx="10318376" cy="3865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F6C0AA"/>
              </a:buClr>
              <a:buSzPct val="85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1B587C"/>
              </a:buClr>
              <a:buSzPct val="80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1B587C"/>
              </a:buClr>
              <a:buChar char="o"/>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9pPr>
          </a:lstStyle>
          <a:p>
            <a:pPr>
              <a:lnSpc>
                <a:spcPct val="107000"/>
              </a:lnSpc>
              <a:spcBef>
                <a:spcPct val="0"/>
              </a:spcBef>
              <a:buClrTx/>
              <a:buSzTx/>
              <a:buFontTx/>
              <a:buNone/>
            </a:pPr>
            <a:r>
              <a:rPr lang="fr-FR" altLang="fr-FR" sz="2400" b="1" dirty="0">
                <a:solidFill>
                  <a:srgbClr val="000000"/>
                </a:solidFill>
                <a:latin typeface="Times New Roman" panose="02020603050405020304" pitchFamily="18" charset="0"/>
              </a:rPr>
              <a:t>Ces critères peuvent être enrichis </a:t>
            </a:r>
            <a:r>
              <a:rPr lang="fr-FR" altLang="fr-FR" sz="2400" b="1" dirty="0">
                <a:latin typeface="Times New Roman" panose="02020603050405020304" pitchFamily="18" charset="0"/>
              </a:rPr>
              <a:t>d</a:t>
            </a:r>
            <a:r>
              <a:rPr lang="ja-JP" altLang="fr-FR" sz="2400" b="1" dirty="0">
                <a:latin typeface="Times New Roman" panose="02020603050405020304" pitchFamily="18" charset="0"/>
              </a:rPr>
              <a:t>’</a:t>
            </a:r>
            <a:r>
              <a:rPr lang="fr-FR" altLang="ja-JP" sz="2400" b="1" dirty="0">
                <a:latin typeface="Times New Roman" panose="02020603050405020304" pitchFamily="18" charset="0"/>
                <a:cs typeface="Times New Roman" panose="02020603050405020304" pitchFamily="18" charset="0"/>
              </a:rPr>
              <a:t>un commun accord par le groupement de coopératives une fois mis en place pour les besoins de la plateforme et en coordination et en collaboration avec l</a:t>
            </a:r>
            <a:r>
              <a:rPr lang="ja-JP" altLang="fr-FR" sz="2400" b="1" dirty="0">
                <a:latin typeface="Times New Roman" panose="02020603050405020304" pitchFamily="18" charset="0"/>
                <a:cs typeface="Times New Roman" panose="02020603050405020304" pitchFamily="18" charset="0"/>
              </a:rPr>
              <a:t>’</a:t>
            </a:r>
            <a:r>
              <a:rPr lang="fr-FR" altLang="ja-JP" sz="2400" b="1" dirty="0">
                <a:latin typeface="Times New Roman" panose="02020603050405020304" pitchFamily="18" charset="0"/>
                <a:cs typeface="Times New Roman" panose="02020603050405020304" pitchFamily="18" charset="0"/>
              </a:rPr>
              <a:t>ensemble des parties concernées, et la Société de développement régional en charge de la gestion des 3 PIA. </a:t>
            </a:r>
            <a:endParaRPr lang="fr-FR" altLang="ja-JP" sz="2400" b="1" dirty="0">
              <a:latin typeface="Cambria" panose="02040503050406030204" pitchFamily="18" charset="0"/>
              <a:cs typeface="Times New Roman" panose="02020603050405020304" pitchFamily="18" charset="0"/>
            </a:endParaRPr>
          </a:p>
          <a:p>
            <a:pPr>
              <a:lnSpc>
                <a:spcPct val="107000"/>
              </a:lnSpc>
              <a:spcBef>
                <a:spcPct val="0"/>
              </a:spcBef>
              <a:buClrTx/>
              <a:buSzTx/>
              <a:buFontTx/>
              <a:buNone/>
            </a:pPr>
            <a:r>
              <a:rPr lang="fr-FR" altLang="fr-FR" sz="2400" b="1" dirty="0">
                <a:solidFill>
                  <a:srgbClr val="000000"/>
                </a:solidFill>
                <a:latin typeface="Times New Roman" panose="02020603050405020304" pitchFamily="18" charset="0"/>
                <a:cs typeface="Times New Roman" panose="02020603050405020304" pitchFamily="18" charset="0"/>
              </a:rPr>
              <a:t> </a:t>
            </a:r>
            <a:endParaRPr lang="fr-FR" altLang="fr-FR" sz="2400" b="1" dirty="0">
              <a:latin typeface="Cambria" panose="02040503050406030204" pitchFamily="18" charset="0"/>
              <a:cs typeface="Times New Roman" panose="02020603050405020304" pitchFamily="18" charset="0"/>
            </a:endParaRPr>
          </a:p>
          <a:p>
            <a:pPr>
              <a:lnSpc>
                <a:spcPct val="115000"/>
              </a:lnSpc>
              <a:spcBef>
                <a:spcPts val="1000"/>
              </a:spcBef>
              <a:buClrTx/>
              <a:buSzTx/>
              <a:buNone/>
            </a:pPr>
            <a:r>
              <a:rPr lang="fr-FR" altLang="fr-FR" sz="2400" b="1" dirty="0">
                <a:solidFill>
                  <a:srgbClr val="4F81BD"/>
                </a:solidFill>
                <a:latin typeface="Times New Roman" panose="02020603050405020304" pitchFamily="18" charset="0"/>
                <a:cs typeface="Times New Roman" panose="02020603050405020304" pitchFamily="18" charset="0"/>
              </a:rPr>
              <a:t>Action  prioritaire à caractère organisationnel :  </a:t>
            </a:r>
            <a:r>
              <a:rPr lang="fr-FR" altLang="fr-FR" sz="2400" b="1" i="1" dirty="0">
                <a:solidFill>
                  <a:srgbClr val="4F81BD"/>
                </a:solidFill>
                <a:latin typeface="Times New Roman" panose="02020603050405020304" pitchFamily="18" charset="0"/>
                <a:cs typeface="Times New Roman" panose="02020603050405020304" pitchFamily="18" charset="0"/>
              </a:rPr>
              <a:t>Appui  à l</a:t>
            </a:r>
            <a:r>
              <a:rPr lang="ja-JP" altLang="fr-FR" sz="2400" b="1" i="1" dirty="0">
                <a:solidFill>
                  <a:srgbClr val="4F81BD"/>
                </a:solidFill>
                <a:latin typeface="Times New Roman" panose="02020603050405020304" pitchFamily="18" charset="0"/>
                <a:cs typeface="Times New Roman" panose="02020603050405020304" pitchFamily="18" charset="0"/>
              </a:rPr>
              <a:t>’</a:t>
            </a:r>
            <a:r>
              <a:rPr lang="fr-FR" altLang="ja-JP" sz="2400" b="1" i="1" dirty="0">
                <a:solidFill>
                  <a:srgbClr val="4F81BD"/>
                </a:solidFill>
                <a:latin typeface="Times New Roman" panose="02020603050405020304" pitchFamily="18" charset="0"/>
                <a:cs typeface="Times New Roman" panose="02020603050405020304" pitchFamily="18" charset="0"/>
              </a:rPr>
              <a:t>organisation des femmes artisanes d</a:t>
            </a:r>
            <a:r>
              <a:rPr lang="ja-JP" altLang="fr-FR" sz="2400" b="1" i="1" dirty="0">
                <a:solidFill>
                  <a:srgbClr val="4F81BD"/>
                </a:solidFill>
                <a:latin typeface="Times New Roman" panose="02020603050405020304" pitchFamily="18" charset="0"/>
                <a:cs typeface="Times New Roman" panose="02020603050405020304" pitchFamily="18" charset="0"/>
              </a:rPr>
              <a:t>’</a:t>
            </a:r>
            <a:r>
              <a:rPr lang="fr-FR" altLang="ja-JP" sz="2400" b="1" i="1" dirty="0">
                <a:solidFill>
                  <a:srgbClr val="4F81BD"/>
                </a:solidFill>
                <a:latin typeface="Times New Roman" panose="02020603050405020304" pitchFamily="18" charset="0"/>
                <a:cs typeface="Times New Roman" panose="02020603050405020304" pitchFamily="18" charset="0"/>
              </a:rPr>
              <a:t>Al Hoceima en un groupement d</a:t>
            </a:r>
            <a:r>
              <a:rPr lang="ja-JP" altLang="fr-FR" sz="2400" b="1" i="1" dirty="0">
                <a:solidFill>
                  <a:srgbClr val="4F81BD"/>
                </a:solidFill>
                <a:latin typeface="Times New Roman" panose="02020603050405020304" pitchFamily="18" charset="0"/>
                <a:cs typeface="Times New Roman" panose="02020603050405020304" pitchFamily="18" charset="0"/>
              </a:rPr>
              <a:t>’</a:t>
            </a:r>
            <a:r>
              <a:rPr lang="fr-FR" altLang="ja-JP" sz="2400" b="1" i="1" dirty="0">
                <a:solidFill>
                  <a:srgbClr val="4F81BD"/>
                </a:solidFill>
                <a:latin typeface="Times New Roman" panose="02020603050405020304" pitchFamily="18" charset="0"/>
                <a:cs typeface="Times New Roman" panose="02020603050405020304" pitchFamily="18" charset="0"/>
              </a:rPr>
              <a:t>associations et de coopératives </a:t>
            </a:r>
            <a:endParaRPr lang="fr-FR" altLang="ja-JP" sz="2400" b="1" dirty="0">
              <a:solidFill>
                <a:srgbClr val="4F81BD"/>
              </a:solidFill>
              <a:latin typeface="Calibri" panose="020F0502020204030204" pitchFamily="34" charset="0"/>
              <a:ea typeface="MS Gothic" panose="020B0609070205080204" pitchFamily="49" charset="-128"/>
            </a:endParaRPr>
          </a:p>
          <a:p>
            <a:pPr>
              <a:lnSpc>
                <a:spcPct val="107000"/>
              </a:lnSpc>
              <a:spcBef>
                <a:spcPct val="0"/>
              </a:spcBef>
              <a:buClrTx/>
              <a:buSzTx/>
              <a:buFontTx/>
              <a:buNone/>
            </a:pPr>
            <a:r>
              <a:rPr lang="fr-FR" altLang="fr-FR" sz="2400" b="1" dirty="0">
                <a:latin typeface="Times New Roman" panose="02020603050405020304" pitchFamily="18" charset="0"/>
                <a:cs typeface="Times New Roman" panose="02020603050405020304" pitchFamily="18" charset="0"/>
              </a:rPr>
              <a:t> </a:t>
            </a:r>
            <a:endParaRPr lang="fr-FR" altLang="fr-FR" sz="2400" b="1" dirty="0">
              <a:latin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4673783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905435" y="1519705"/>
            <a:ext cx="10174941" cy="3648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nSpc>
                <a:spcPct val="107000"/>
              </a:lnSpc>
            </a:pPr>
            <a:r>
              <a:rPr lang="fr-FR" altLang="fr-FR" sz="2400" b="1" dirty="0">
                <a:latin typeface="Times New Roman" panose="02020603050405020304" pitchFamily="18" charset="0"/>
                <a:cs typeface="Times New Roman" panose="02020603050405020304" pitchFamily="18" charset="0"/>
              </a:rPr>
              <a:t>Il s</a:t>
            </a:r>
            <a:r>
              <a:rPr lang="ja-JP" altLang="fr-FR" sz="2400" b="1" dirty="0">
                <a:latin typeface="Times New Roman" panose="02020603050405020304" pitchFamily="18" charset="0"/>
                <a:cs typeface="Times New Roman" panose="02020603050405020304" pitchFamily="18" charset="0"/>
              </a:rPr>
              <a:t>’</a:t>
            </a:r>
            <a:r>
              <a:rPr lang="fr-FR" altLang="ja-JP" sz="2400" b="1" dirty="0">
                <a:latin typeface="Times New Roman" panose="02020603050405020304" pitchFamily="18" charset="0"/>
                <a:cs typeface="Times New Roman" panose="02020603050405020304" pitchFamily="18" charset="0"/>
              </a:rPr>
              <a:t>agit par cette </a:t>
            </a:r>
            <a:r>
              <a:rPr lang="fr-FR" altLang="ja-JP" sz="2400" b="1" dirty="0">
                <a:latin typeface="Times New Roman" panose="02020603050405020304" pitchFamily="18" charset="0"/>
                <a:ea typeface="MS Gothic" panose="020B0609070205080204" pitchFamily="49" charset="-128"/>
              </a:rPr>
              <a:t>2</a:t>
            </a:r>
            <a:r>
              <a:rPr lang="fr-FR" altLang="ja-JP" sz="2400" b="1" baseline="30000" dirty="0">
                <a:latin typeface="Times New Roman" panose="02020603050405020304" pitchFamily="18" charset="0"/>
                <a:ea typeface="MS Gothic" panose="020B0609070205080204" pitchFamily="49" charset="-128"/>
              </a:rPr>
              <a:t>ème</a:t>
            </a:r>
            <a:r>
              <a:rPr lang="fr-FR" altLang="ja-JP" sz="2400" b="1" dirty="0">
                <a:latin typeface="Times New Roman" panose="02020603050405020304" pitchFamily="18" charset="0"/>
                <a:ea typeface="MS Gothic" panose="020B0609070205080204" pitchFamily="49" charset="-128"/>
              </a:rPr>
              <a:t> action  prioritaire à caractère organisationnel, à résoudre un problème qui a surgit de l</a:t>
            </a:r>
            <a:r>
              <a:rPr lang="ja-JP" altLang="fr-FR" sz="2400" b="1" dirty="0">
                <a:latin typeface="Times New Roman" panose="02020603050405020304" pitchFamily="18" charset="0"/>
                <a:ea typeface="MS Gothic" panose="020B0609070205080204" pitchFamily="49" charset="-128"/>
              </a:rPr>
              <a:t>’</a:t>
            </a:r>
            <a:r>
              <a:rPr lang="fr-FR" altLang="ja-JP" sz="2400" b="1" dirty="0">
                <a:latin typeface="Times New Roman" panose="02020603050405020304" pitchFamily="18" charset="0"/>
                <a:ea typeface="MS Gothic" panose="020B0609070205080204" pitchFamily="49" charset="-128"/>
              </a:rPr>
              <a:t>étude et des entretiens avec les femmes artisanes interviewées qui révèlent que : </a:t>
            </a:r>
            <a:endParaRPr lang="fr-FR" altLang="ja-JP" sz="2400" b="1" dirty="0">
              <a:latin typeface="Cambria" panose="02040503050406030204" pitchFamily="18" charset="0"/>
              <a:ea typeface="MS Gothic" panose="020B0609070205080204" pitchFamily="49" charset="-128"/>
            </a:endParaRPr>
          </a:p>
          <a:p>
            <a:pPr>
              <a:lnSpc>
                <a:spcPct val="107000"/>
              </a:lnSpc>
            </a:pPr>
            <a:r>
              <a:rPr lang="fr-FR" altLang="fr-FR" sz="2400" b="1" dirty="0">
                <a:latin typeface="Times New Roman" panose="02020603050405020304" pitchFamily="18" charset="0"/>
                <a:ea typeface="MS Gothic" panose="020B0609070205080204" pitchFamily="49" charset="-128"/>
              </a:rPr>
              <a:t> </a:t>
            </a:r>
            <a:endParaRPr lang="fr-FR" altLang="fr-FR" sz="2400" b="1" dirty="0">
              <a:latin typeface="Cambria" panose="02040503050406030204" pitchFamily="18" charset="0"/>
              <a:ea typeface="MS Gothic" panose="020B0609070205080204" pitchFamily="49" charset="-128"/>
            </a:endParaRPr>
          </a:p>
          <a:p>
            <a:pPr>
              <a:lnSpc>
                <a:spcPct val="107000"/>
              </a:lnSpc>
              <a:buFont typeface="Symbol" panose="05050102010706020507" pitchFamily="18" charset="2"/>
              <a:buChar char=""/>
            </a:pPr>
            <a:r>
              <a:rPr lang="fr-FR" altLang="fr-FR" sz="2400" b="1" dirty="0">
                <a:latin typeface="Times New Roman" panose="02020603050405020304" pitchFamily="18" charset="0"/>
                <a:ea typeface="MS Gothic" panose="020B0609070205080204" pitchFamily="49" charset="-128"/>
              </a:rPr>
              <a:t>malgré les nombreuses associations et coopératives de femmes liées à l’</a:t>
            </a:r>
            <a:r>
              <a:rPr lang="fr-FR" altLang="ja-JP" sz="2400" b="1" dirty="0">
                <a:latin typeface="Times New Roman" panose="02020603050405020304" pitchFamily="18" charset="0"/>
                <a:ea typeface="MS Gothic" panose="020B0609070205080204" pitchFamily="49" charset="-128"/>
              </a:rPr>
              <a:t>artisanat, (d après nos entrevues, il existe une liste déjà préétablie), celles-ci et jusqu’à aujourd’hui ne sont pas organisées, ni en groupement, ni en réseau, comme ont témoigné les représentantes des associations et coopératives féminines. </a:t>
            </a:r>
            <a:endParaRPr lang="fr-FR" altLang="fr-FR" sz="2400" dirty="0"/>
          </a:p>
        </p:txBody>
      </p:sp>
    </p:spTree>
    <p:extLst>
      <p:ext uri="{BB962C8B-B14F-4D97-AF65-F5344CB8AC3E}">
        <p14:creationId xmlns:p14="http://schemas.microsoft.com/office/powerpoint/2010/main" val="20837973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842681" y="1429031"/>
            <a:ext cx="10273553" cy="3994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F6C0AA"/>
              </a:buClr>
              <a:buSzPct val="85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1B587C"/>
              </a:buClr>
              <a:buSzPct val="80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1B587C"/>
              </a:buClr>
              <a:buChar char="o"/>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9pPr>
          </a:lstStyle>
          <a:p>
            <a:pPr>
              <a:lnSpc>
                <a:spcPct val="107000"/>
              </a:lnSpc>
              <a:spcBef>
                <a:spcPct val="0"/>
              </a:spcBef>
              <a:buClrTx/>
              <a:buSzTx/>
              <a:buFontTx/>
              <a:buNone/>
            </a:pPr>
            <a:r>
              <a:rPr lang="fr-FR" altLang="fr-FR" sz="2000" b="1" dirty="0">
                <a:latin typeface="Times New Roman" panose="02020603050405020304" pitchFamily="18" charset="0"/>
                <a:ea typeface="MS Gothic" panose="020B0609070205080204" pitchFamily="49" charset="-128"/>
              </a:rPr>
              <a:t>Les principales propositions et recommandations des associations et femmes artisanes de l’</a:t>
            </a:r>
            <a:r>
              <a:rPr lang="fr-FR" altLang="ja-JP" sz="2000" b="1" dirty="0">
                <a:latin typeface="Times New Roman" panose="02020603050405020304" pitchFamily="18" charset="0"/>
                <a:cs typeface="Times New Roman" panose="02020603050405020304" pitchFamily="18" charset="0"/>
              </a:rPr>
              <a:t>Espace féminin Innovation et Créativité qui ont été rédigé par les femmes artisanes d</a:t>
            </a:r>
            <a:r>
              <a:rPr lang="fr-FR" altLang="ja-JP" sz="2000" b="1" dirty="0">
                <a:latin typeface="Times New Roman" panose="02020603050405020304" pitchFamily="18" charset="0"/>
                <a:ea typeface="MS Gothic" panose="020B0609070205080204" pitchFamily="49" charset="-128"/>
              </a:rPr>
              <a:t>’</a:t>
            </a:r>
            <a:r>
              <a:rPr lang="fr-FR" altLang="ja-JP" sz="2000" b="1" dirty="0">
                <a:latin typeface="Times New Roman" panose="02020603050405020304" pitchFamily="18" charset="0"/>
                <a:cs typeface="Times New Roman" panose="02020603050405020304" pitchFamily="18" charset="0"/>
              </a:rPr>
              <a:t>Al Hoceima sont :</a:t>
            </a:r>
            <a:endParaRPr lang="fr-FR" altLang="ja-JP" sz="2000" b="1" dirty="0">
              <a:latin typeface="Cambria" panose="02040503050406030204" pitchFamily="18" charset="0"/>
              <a:cs typeface="Times New Roman" panose="02020603050405020304" pitchFamily="18" charset="0"/>
            </a:endParaRPr>
          </a:p>
          <a:p>
            <a:pPr>
              <a:lnSpc>
                <a:spcPct val="107000"/>
              </a:lnSpc>
              <a:spcBef>
                <a:spcPct val="0"/>
              </a:spcBef>
              <a:buClrTx/>
              <a:buSzTx/>
              <a:buFontTx/>
              <a:buNone/>
            </a:pPr>
            <a:r>
              <a:rPr lang="fr-FR" altLang="fr-FR" sz="2000" b="1" dirty="0">
                <a:latin typeface="Times New Roman" panose="02020603050405020304" pitchFamily="18" charset="0"/>
                <a:cs typeface="Times New Roman" panose="02020603050405020304" pitchFamily="18" charset="0"/>
              </a:rPr>
              <a:t> </a:t>
            </a:r>
            <a:endParaRPr lang="fr-FR" altLang="fr-FR" sz="2000" b="1" dirty="0">
              <a:latin typeface="Cambria" panose="02040503050406030204" pitchFamily="18" charset="0"/>
              <a:cs typeface="Times New Roman" panose="02020603050405020304" pitchFamily="18" charset="0"/>
            </a:endParaRPr>
          </a:p>
          <a:p>
            <a:pPr>
              <a:spcBef>
                <a:spcPct val="0"/>
              </a:spcBef>
              <a:buClrTx/>
              <a:buSzTx/>
              <a:buFont typeface="Symbol" panose="05050102010706020507" pitchFamily="18" charset="2"/>
              <a:buChar char=""/>
            </a:pPr>
            <a:r>
              <a:rPr lang="en-GB" altLang="fr-FR" sz="2400" b="1" dirty="0" smtClean="0">
                <a:latin typeface="Times New Roman" panose="02020603050405020304" pitchFamily="18" charset="0"/>
                <a:cs typeface="Times New Roman" panose="02020603050405020304" pitchFamily="18" charset="0"/>
              </a:rPr>
              <a:t> </a:t>
            </a:r>
            <a:r>
              <a:rPr lang="en-GB" altLang="fr-FR" sz="2400" b="1" dirty="0" err="1" smtClean="0">
                <a:latin typeface="Times New Roman" panose="02020603050405020304" pitchFamily="18" charset="0"/>
                <a:cs typeface="Times New Roman" panose="02020603050405020304" pitchFamily="18" charset="0"/>
              </a:rPr>
              <a:t>Elles</a:t>
            </a:r>
            <a:r>
              <a:rPr lang="en-GB" altLang="fr-FR" sz="2400" b="1" dirty="0" smtClean="0">
                <a:latin typeface="Times New Roman" panose="02020603050405020304" pitchFamily="18" charset="0"/>
                <a:cs typeface="Times New Roman" panose="02020603050405020304" pitchFamily="18" charset="0"/>
              </a:rPr>
              <a:t> </a:t>
            </a:r>
            <a:r>
              <a:rPr lang="en-GB" altLang="fr-FR" sz="2400" b="1" dirty="0" err="1">
                <a:latin typeface="Times New Roman" panose="02020603050405020304" pitchFamily="18" charset="0"/>
                <a:cs typeface="Times New Roman" panose="02020603050405020304" pitchFamily="18" charset="0"/>
              </a:rPr>
              <a:t>soulignent</a:t>
            </a:r>
            <a:r>
              <a:rPr lang="en-GB" altLang="fr-FR" sz="2400" b="1" dirty="0">
                <a:latin typeface="Times New Roman" panose="02020603050405020304" pitchFamily="18" charset="0"/>
                <a:cs typeface="Times New Roman" panose="02020603050405020304" pitchFamily="18" charset="0"/>
              </a:rPr>
              <a:t> </a:t>
            </a:r>
            <a:r>
              <a:rPr lang="en-GB" altLang="fr-FR" sz="2400" b="1" dirty="0" err="1">
                <a:latin typeface="Times New Roman" panose="02020603050405020304" pitchFamily="18" charset="0"/>
                <a:cs typeface="Times New Roman" panose="02020603050405020304" pitchFamily="18" charset="0"/>
              </a:rPr>
              <a:t>qu’il</a:t>
            </a:r>
            <a:r>
              <a:rPr lang="en-GB" altLang="fr-FR" sz="2400" b="1" dirty="0">
                <a:latin typeface="Times New Roman" panose="02020603050405020304" pitchFamily="18" charset="0"/>
                <a:cs typeface="Times New Roman" panose="02020603050405020304" pitchFamily="18" charset="0"/>
              </a:rPr>
              <a:t> </a:t>
            </a:r>
            <a:r>
              <a:rPr lang="en-GB" altLang="fr-FR" sz="2400" b="1" dirty="0" err="1">
                <a:latin typeface="Times New Roman" panose="02020603050405020304" pitchFamily="18" charset="0"/>
                <a:cs typeface="Times New Roman" panose="02020603050405020304" pitchFamily="18" charset="0"/>
              </a:rPr>
              <a:t>est</a:t>
            </a:r>
            <a:r>
              <a:rPr lang="en-GB" altLang="fr-FR" sz="2400" b="1" dirty="0">
                <a:latin typeface="Times New Roman" panose="02020603050405020304" pitchFamily="18" charset="0"/>
                <a:cs typeface="Times New Roman" panose="02020603050405020304" pitchFamily="18" charset="0"/>
              </a:rPr>
              <a:t> </a:t>
            </a:r>
            <a:r>
              <a:rPr lang="en-GB" altLang="fr-FR" sz="2400" b="1" dirty="0" err="1">
                <a:latin typeface="Times New Roman" panose="02020603050405020304" pitchFamily="18" charset="0"/>
                <a:cs typeface="Times New Roman" panose="02020603050405020304" pitchFamily="18" charset="0"/>
              </a:rPr>
              <a:t>nécessaire</a:t>
            </a:r>
            <a:r>
              <a:rPr lang="en-GB" altLang="fr-FR" sz="2400" b="1" dirty="0">
                <a:latin typeface="Times New Roman" panose="02020603050405020304" pitchFamily="18" charset="0"/>
                <a:cs typeface="Times New Roman" panose="02020603050405020304" pitchFamily="18" charset="0"/>
              </a:rPr>
              <a:t> de </a:t>
            </a:r>
            <a:r>
              <a:rPr lang="en-GB" altLang="fr-FR" sz="2400" b="1" dirty="0" err="1">
                <a:latin typeface="Times New Roman" panose="02020603050405020304" pitchFamily="18" charset="0"/>
                <a:cs typeface="Times New Roman" panose="02020603050405020304" pitchFamily="18" charset="0"/>
              </a:rPr>
              <a:t>considérer</a:t>
            </a:r>
            <a:r>
              <a:rPr lang="en-GB" altLang="fr-FR" sz="2400" b="1" dirty="0">
                <a:latin typeface="Times New Roman" panose="02020603050405020304" pitchFamily="18" charset="0"/>
                <a:cs typeface="Times New Roman" panose="02020603050405020304" pitchFamily="18" charset="0"/>
              </a:rPr>
              <a:t> </a:t>
            </a:r>
            <a:r>
              <a:rPr lang="en-GB" altLang="fr-FR" sz="2400" b="1" dirty="0" err="1">
                <a:latin typeface="Times New Roman" panose="02020603050405020304" pitchFamily="18" charset="0"/>
                <a:cs typeface="Times New Roman" panose="02020603050405020304" pitchFamily="18" charset="0"/>
              </a:rPr>
              <a:t>dans</a:t>
            </a:r>
            <a:r>
              <a:rPr lang="en-GB" altLang="fr-FR" sz="2400" b="1" dirty="0">
                <a:latin typeface="Times New Roman" panose="02020603050405020304" pitchFamily="18" charset="0"/>
                <a:cs typeface="Times New Roman" panose="02020603050405020304" pitchFamily="18" charset="0"/>
              </a:rPr>
              <a:t> le cadre du </a:t>
            </a:r>
            <a:r>
              <a:rPr lang="en-GB" altLang="fr-FR" sz="2400" b="1" dirty="0" err="1">
                <a:latin typeface="Times New Roman" panose="02020603050405020304" pitchFamily="18" charset="0"/>
                <a:cs typeface="Times New Roman" panose="02020603050405020304" pitchFamily="18" charset="0"/>
              </a:rPr>
              <a:t>projet</a:t>
            </a:r>
            <a:r>
              <a:rPr lang="en-GB" altLang="fr-FR" sz="2400" b="1" dirty="0">
                <a:latin typeface="Times New Roman" panose="02020603050405020304" pitchFamily="18" charset="0"/>
                <a:cs typeface="Times New Roman" panose="02020603050405020304" pitchFamily="18" charset="0"/>
              </a:rPr>
              <a:t> </a:t>
            </a:r>
            <a:r>
              <a:rPr lang="en-GB" altLang="fr-FR" sz="2400" b="1" dirty="0" err="1">
                <a:latin typeface="Times New Roman" panose="02020603050405020304" pitchFamily="18" charset="0"/>
                <a:cs typeface="Times New Roman" panose="02020603050405020304" pitchFamily="18" charset="0"/>
              </a:rPr>
              <a:t>ce</a:t>
            </a:r>
            <a:r>
              <a:rPr lang="en-GB" altLang="fr-FR" sz="2400" b="1" dirty="0">
                <a:latin typeface="Times New Roman" panose="02020603050405020304" pitchFamily="18" charset="0"/>
                <a:cs typeface="Times New Roman" panose="02020603050405020304" pitchFamily="18" charset="0"/>
              </a:rPr>
              <a:t> </a:t>
            </a:r>
            <a:r>
              <a:rPr lang="en-GB" altLang="fr-FR" sz="2400" b="1" dirty="0" err="1">
                <a:latin typeface="Times New Roman" panose="02020603050405020304" pitchFamily="18" charset="0"/>
                <a:cs typeface="Times New Roman" panose="02020603050405020304" pitchFamily="18" charset="0"/>
              </a:rPr>
              <a:t>besoin</a:t>
            </a:r>
            <a:r>
              <a:rPr lang="en-GB" altLang="fr-FR" sz="2400" b="1" dirty="0">
                <a:latin typeface="Times New Roman" panose="02020603050405020304" pitchFamily="18" charset="0"/>
                <a:cs typeface="Times New Roman" panose="02020603050405020304" pitchFamily="18" charset="0"/>
              </a:rPr>
              <a:t> </a:t>
            </a:r>
            <a:r>
              <a:rPr lang="en-GB" altLang="fr-FR" sz="2400" b="1" dirty="0" err="1">
                <a:latin typeface="Times New Roman" panose="02020603050405020304" pitchFamily="18" charset="0"/>
                <a:cs typeface="Times New Roman" panose="02020603050405020304" pitchFamily="18" charset="0"/>
              </a:rPr>
              <a:t>spécifique</a:t>
            </a:r>
            <a:r>
              <a:rPr lang="en-GB" altLang="fr-FR" sz="2400" b="1" dirty="0">
                <a:latin typeface="Times New Roman" panose="02020603050405020304" pitchFamily="18" charset="0"/>
                <a:cs typeface="Times New Roman" panose="02020603050405020304" pitchFamily="18" charset="0"/>
              </a:rPr>
              <a:t> des femmes </a:t>
            </a:r>
            <a:r>
              <a:rPr lang="en-GB" altLang="fr-FR" sz="2400" b="1" dirty="0" err="1">
                <a:latin typeface="Times New Roman" panose="02020603050405020304" pitchFamily="18" charset="0"/>
                <a:cs typeface="Times New Roman" panose="02020603050405020304" pitchFamily="18" charset="0"/>
              </a:rPr>
              <a:t>artisanes</a:t>
            </a:r>
            <a:r>
              <a:rPr lang="en-GB" altLang="fr-FR" sz="2400" b="1" dirty="0">
                <a:latin typeface="Times New Roman" panose="02020603050405020304" pitchFamily="18" charset="0"/>
                <a:cs typeface="Times New Roman" panose="02020603050405020304" pitchFamily="18" charset="0"/>
              </a:rPr>
              <a:t> </a:t>
            </a:r>
            <a:r>
              <a:rPr lang="en-GB" altLang="fr-FR" sz="2400" b="1" dirty="0" smtClean="0">
                <a:latin typeface="Times New Roman" panose="02020603050405020304" pitchFamily="18" charset="0"/>
                <a:cs typeface="Times New Roman" panose="02020603050405020304" pitchFamily="18" charset="0"/>
              </a:rPr>
              <a:t>d’être </a:t>
            </a:r>
            <a:r>
              <a:rPr lang="en-GB" altLang="fr-FR" sz="2400" b="1" dirty="0" err="1">
                <a:latin typeface="Times New Roman" panose="02020603050405020304" pitchFamily="18" charset="0"/>
                <a:cs typeface="Times New Roman" panose="02020603050405020304" pitchFamily="18" charset="0"/>
              </a:rPr>
              <a:t>appuyées</a:t>
            </a:r>
            <a:r>
              <a:rPr lang="en-GB" altLang="fr-FR" sz="2400" b="1" dirty="0">
                <a:latin typeface="Times New Roman" panose="02020603050405020304" pitchFamily="18" charset="0"/>
                <a:cs typeface="Times New Roman" panose="02020603050405020304" pitchFamily="18" charset="0"/>
              </a:rPr>
              <a:t> à </a:t>
            </a:r>
            <a:r>
              <a:rPr lang="en-GB" altLang="fr-FR" sz="2400" b="1" dirty="0" err="1">
                <a:latin typeface="Times New Roman" panose="02020603050405020304" pitchFamily="18" charset="0"/>
                <a:cs typeface="Times New Roman" panose="02020603050405020304" pitchFamily="18" charset="0"/>
              </a:rPr>
              <a:t>constituer</a:t>
            </a:r>
            <a:r>
              <a:rPr lang="en-GB" altLang="fr-FR" sz="2400" b="1" dirty="0">
                <a:latin typeface="Times New Roman" panose="02020603050405020304" pitchFamily="18" charset="0"/>
                <a:cs typeface="Times New Roman" panose="02020603050405020304" pitchFamily="18" charset="0"/>
              </a:rPr>
              <a:t> un </a:t>
            </a:r>
            <a:r>
              <a:rPr lang="en-GB" altLang="fr-FR" sz="2400" b="1" dirty="0" err="1">
                <a:latin typeface="Times New Roman" panose="02020603050405020304" pitchFamily="18" charset="0"/>
                <a:cs typeface="Times New Roman" panose="02020603050405020304" pitchFamily="18" charset="0"/>
              </a:rPr>
              <a:t>groupement</a:t>
            </a:r>
            <a:r>
              <a:rPr lang="en-GB" altLang="fr-FR" sz="2400" b="1" dirty="0">
                <a:latin typeface="Times New Roman" panose="02020603050405020304" pitchFamily="18" charset="0"/>
                <a:cs typeface="Times New Roman" panose="02020603050405020304" pitchFamily="18" charset="0"/>
              </a:rPr>
              <a:t> </a:t>
            </a:r>
            <a:r>
              <a:rPr lang="en-GB" altLang="fr-FR" sz="2400" b="1" dirty="0" err="1">
                <a:latin typeface="Times New Roman" panose="02020603050405020304" pitchFamily="18" charset="0"/>
                <a:cs typeface="Times New Roman" panose="02020603050405020304" pitchFamily="18" charset="0"/>
              </a:rPr>
              <a:t>d’associations</a:t>
            </a:r>
            <a:r>
              <a:rPr lang="en-GB" altLang="fr-FR" sz="2400" b="1" dirty="0">
                <a:latin typeface="Times New Roman" panose="02020603050405020304" pitchFamily="18" charset="0"/>
                <a:cs typeface="Times New Roman" panose="02020603050405020304" pitchFamily="18" charset="0"/>
              </a:rPr>
              <a:t> et de </a:t>
            </a:r>
            <a:r>
              <a:rPr lang="en-GB" altLang="fr-FR" sz="2400" b="1" dirty="0" err="1">
                <a:latin typeface="Times New Roman" panose="02020603050405020304" pitchFamily="18" charset="0"/>
                <a:cs typeface="Times New Roman" panose="02020603050405020304" pitchFamily="18" charset="0"/>
              </a:rPr>
              <a:t>coopératives</a:t>
            </a:r>
            <a:r>
              <a:rPr lang="en-GB" altLang="fr-FR" sz="2400" b="1" dirty="0">
                <a:latin typeface="Times New Roman" panose="02020603050405020304" pitchFamily="18" charset="0"/>
                <a:cs typeface="Times New Roman" panose="02020603050405020304" pitchFamily="18" charset="0"/>
              </a:rPr>
              <a:t>.</a:t>
            </a:r>
            <a:endParaRPr lang="fr-FR" altLang="fr-FR" sz="2400" b="1" dirty="0">
              <a:latin typeface="Cambria" panose="02040503050406030204" pitchFamily="18" charset="0"/>
              <a:cs typeface="Times New Roman" panose="02020603050405020304" pitchFamily="18" charset="0"/>
            </a:endParaRPr>
          </a:p>
          <a:p>
            <a:pPr>
              <a:spcBef>
                <a:spcPct val="0"/>
              </a:spcBef>
              <a:buClrTx/>
              <a:buSzTx/>
              <a:buFontTx/>
              <a:buNone/>
            </a:pPr>
            <a:r>
              <a:rPr lang="en-GB" altLang="fr-FR" sz="2400" b="1" dirty="0">
                <a:latin typeface="Times New Roman" panose="02020603050405020304" pitchFamily="18" charset="0"/>
                <a:cs typeface="Times New Roman" panose="02020603050405020304" pitchFamily="18" charset="0"/>
              </a:rPr>
              <a:t> </a:t>
            </a:r>
            <a:endParaRPr lang="fr-FR" altLang="fr-FR" sz="2400" b="1" dirty="0">
              <a:latin typeface="Cambria" panose="02040503050406030204" pitchFamily="18" charset="0"/>
              <a:cs typeface="Times New Roman" panose="02020603050405020304" pitchFamily="18" charset="0"/>
            </a:endParaRPr>
          </a:p>
          <a:p>
            <a:pPr>
              <a:spcBef>
                <a:spcPct val="0"/>
              </a:spcBef>
              <a:buClrTx/>
              <a:buSzTx/>
              <a:buFont typeface="Symbol" panose="05050102010706020507" pitchFamily="18" charset="2"/>
              <a:buChar char=""/>
            </a:pPr>
            <a:r>
              <a:rPr lang="en-GB" altLang="fr-FR" sz="2400" b="1" dirty="0">
                <a:latin typeface="Times New Roman" panose="02020603050405020304" pitchFamily="18" charset="0"/>
                <a:cs typeface="Times New Roman" panose="02020603050405020304" pitchFamily="18" charset="0"/>
              </a:rPr>
              <a:t> </a:t>
            </a:r>
            <a:r>
              <a:rPr lang="en-GB" altLang="fr-FR" sz="2400" b="1" dirty="0" err="1">
                <a:latin typeface="Times New Roman" panose="02020603050405020304" pitchFamily="18" charset="0"/>
                <a:cs typeface="Times New Roman" panose="02020603050405020304" pitchFamily="18" charset="0"/>
              </a:rPr>
              <a:t>En</a:t>
            </a:r>
            <a:r>
              <a:rPr lang="en-GB" altLang="fr-FR" sz="2400" b="1" dirty="0">
                <a:latin typeface="Times New Roman" panose="02020603050405020304" pitchFamily="18" charset="0"/>
                <a:cs typeface="Times New Roman" panose="02020603050405020304" pitchFamily="18" charset="0"/>
              </a:rPr>
              <a:t> </a:t>
            </a:r>
            <a:r>
              <a:rPr lang="en-GB" altLang="fr-FR" sz="2400" b="1" dirty="0" err="1">
                <a:latin typeface="Times New Roman" panose="02020603050405020304" pitchFamily="18" charset="0"/>
                <a:cs typeface="Times New Roman" panose="02020603050405020304" pitchFamily="18" charset="0"/>
              </a:rPr>
              <a:t>effet</a:t>
            </a:r>
            <a:r>
              <a:rPr lang="en-GB" altLang="fr-FR" sz="2400" b="1" dirty="0">
                <a:latin typeface="Times New Roman" panose="02020603050405020304" pitchFamily="18" charset="0"/>
                <a:cs typeface="Times New Roman" panose="02020603050405020304" pitchFamily="18" charset="0"/>
              </a:rPr>
              <a:t>, le mode de </a:t>
            </a:r>
            <a:r>
              <a:rPr lang="en-GB" altLang="fr-FR" sz="2400" b="1" dirty="0" err="1">
                <a:latin typeface="Times New Roman" panose="02020603050405020304" pitchFamily="18" charset="0"/>
                <a:cs typeface="Times New Roman" panose="02020603050405020304" pitchFamily="18" charset="0"/>
              </a:rPr>
              <a:t>gestion</a:t>
            </a:r>
            <a:r>
              <a:rPr lang="en-GB" altLang="fr-FR" sz="2400" b="1" dirty="0">
                <a:latin typeface="Times New Roman" panose="02020603050405020304" pitchFamily="18" charset="0"/>
                <a:cs typeface="Times New Roman" panose="02020603050405020304" pitchFamily="18" charset="0"/>
              </a:rPr>
              <a:t> </a:t>
            </a:r>
            <a:r>
              <a:rPr lang="en-GB" altLang="fr-FR" sz="2400" b="1" dirty="0" err="1">
                <a:latin typeface="Times New Roman" panose="02020603050405020304" pitchFamily="18" charset="0"/>
                <a:cs typeface="Times New Roman" panose="02020603050405020304" pitchFamily="18" charset="0"/>
              </a:rPr>
              <a:t>tel</a:t>
            </a:r>
            <a:r>
              <a:rPr lang="en-GB" altLang="fr-FR" sz="2400" b="1" dirty="0">
                <a:latin typeface="Times New Roman" panose="02020603050405020304" pitchFamily="18" charset="0"/>
                <a:cs typeface="Times New Roman" panose="02020603050405020304" pitchFamily="18" charset="0"/>
              </a:rPr>
              <a:t> que </a:t>
            </a:r>
            <a:r>
              <a:rPr lang="en-GB" altLang="fr-FR" sz="2400" b="1" dirty="0" err="1">
                <a:latin typeface="Times New Roman" panose="02020603050405020304" pitchFamily="18" charset="0"/>
                <a:cs typeface="Times New Roman" panose="02020603050405020304" pitchFamily="18" charset="0"/>
              </a:rPr>
              <a:t>proposé</a:t>
            </a:r>
            <a:r>
              <a:rPr lang="en-GB" altLang="fr-FR" sz="2400" b="1" dirty="0">
                <a:latin typeface="Times New Roman" panose="02020603050405020304" pitchFamily="18" charset="0"/>
                <a:cs typeface="Times New Roman" panose="02020603050405020304" pitchFamily="18" charset="0"/>
              </a:rPr>
              <a:t> et </a:t>
            </a:r>
            <a:r>
              <a:rPr lang="en-GB" altLang="fr-FR" sz="2400" b="1" dirty="0" err="1">
                <a:latin typeface="Times New Roman" panose="02020603050405020304" pitchFamily="18" charset="0"/>
                <a:cs typeface="Times New Roman" panose="02020603050405020304" pitchFamily="18" charset="0"/>
              </a:rPr>
              <a:t>affiné</a:t>
            </a:r>
            <a:r>
              <a:rPr lang="en-GB" altLang="fr-FR" sz="2400" b="1" dirty="0">
                <a:latin typeface="Times New Roman" panose="02020603050405020304" pitchFamily="18" charset="0"/>
                <a:cs typeface="Times New Roman" panose="02020603050405020304" pitchFamily="18" charset="0"/>
              </a:rPr>
              <a:t> par les femmes </a:t>
            </a:r>
            <a:r>
              <a:rPr lang="en-GB" altLang="fr-FR" sz="2400" b="1" dirty="0" err="1">
                <a:latin typeface="Times New Roman" panose="02020603050405020304" pitchFamily="18" charset="0"/>
                <a:cs typeface="Times New Roman" panose="02020603050405020304" pitchFamily="18" charset="0"/>
              </a:rPr>
              <a:t>artisanes</a:t>
            </a:r>
            <a:r>
              <a:rPr lang="en-GB" altLang="fr-FR" sz="2400" b="1" dirty="0">
                <a:latin typeface="Times New Roman" panose="02020603050405020304" pitchFamily="18" charset="0"/>
                <a:cs typeface="Times New Roman" panose="02020603050405020304" pitchFamily="18" charset="0"/>
              </a:rPr>
              <a:t> repose sur </a:t>
            </a:r>
            <a:r>
              <a:rPr lang="en-GB" altLang="fr-FR" sz="2400" b="1" dirty="0" err="1">
                <a:latin typeface="Times New Roman" panose="02020603050405020304" pitchFamily="18" charset="0"/>
                <a:cs typeface="Times New Roman" panose="02020603050405020304" pitchFamily="18" charset="0"/>
              </a:rPr>
              <a:t>une</a:t>
            </a:r>
            <a:r>
              <a:rPr lang="en-GB" altLang="fr-FR" sz="2400" b="1" dirty="0">
                <a:latin typeface="Times New Roman" panose="02020603050405020304" pitchFamily="18" charset="0"/>
                <a:cs typeface="Times New Roman" panose="02020603050405020304" pitchFamily="18" charset="0"/>
              </a:rPr>
              <a:t> condition, la </a:t>
            </a:r>
            <a:r>
              <a:rPr lang="en-GB" altLang="fr-FR" sz="2400" b="1" dirty="0" err="1">
                <a:latin typeface="Times New Roman" panose="02020603050405020304" pitchFamily="18" charset="0"/>
                <a:cs typeface="Times New Roman" panose="02020603050405020304" pitchFamily="18" charset="0"/>
              </a:rPr>
              <a:t>mise</a:t>
            </a:r>
            <a:r>
              <a:rPr lang="en-GB" altLang="fr-FR" sz="2400" b="1" dirty="0">
                <a:latin typeface="Times New Roman" panose="02020603050405020304" pitchFamily="18" charset="0"/>
                <a:cs typeface="Times New Roman" panose="02020603050405020304" pitchFamily="18" charset="0"/>
              </a:rPr>
              <a:t> </a:t>
            </a:r>
            <a:r>
              <a:rPr lang="en-GB" altLang="fr-FR" sz="2400" b="1" dirty="0" err="1">
                <a:latin typeface="Times New Roman" panose="02020603050405020304" pitchFamily="18" charset="0"/>
                <a:cs typeface="Times New Roman" panose="02020603050405020304" pitchFamily="18" charset="0"/>
              </a:rPr>
              <a:t>en</a:t>
            </a:r>
            <a:r>
              <a:rPr lang="en-GB" altLang="fr-FR" sz="2400" b="1" dirty="0">
                <a:latin typeface="Times New Roman" panose="02020603050405020304" pitchFamily="18" charset="0"/>
                <a:cs typeface="Times New Roman" panose="02020603050405020304" pitchFamily="18" charset="0"/>
              </a:rPr>
              <a:t> place d’un </a:t>
            </a:r>
            <a:r>
              <a:rPr lang="en-GB" altLang="fr-FR" sz="2400" b="1" dirty="0" err="1">
                <a:latin typeface="Times New Roman" panose="02020603050405020304" pitchFamily="18" charset="0"/>
                <a:cs typeface="Times New Roman" panose="02020603050405020304" pitchFamily="18" charset="0"/>
              </a:rPr>
              <a:t>groupement</a:t>
            </a:r>
            <a:r>
              <a:rPr lang="en-GB" altLang="fr-FR" sz="2400" b="1" dirty="0">
                <a:latin typeface="Times New Roman" panose="02020603050405020304" pitchFamily="18" charset="0"/>
                <a:cs typeface="Times New Roman" panose="02020603050405020304" pitchFamily="18" charset="0"/>
              </a:rPr>
              <a:t> de </a:t>
            </a:r>
            <a:r>
              <a:rPr lang="en-GB" altLang="fr-FR" sz="2400" b="1" dirty="0" err="1">
                <a:latin typeface="Times New Roman" panose="02020603050405020304" pitchFamily="18" charset="0"/>
                <a:cs typeface="Times New Roman" panose="02020603050405020304" pitchFamily="18" charset="0"/>
              </a:rPr>
              <a:t>coopératives</a:t>
            </a:r>
            <a:r>
              <a:rPr lang="en-GB" altLang="fr-FR" sz="2400" b="1" dirty="0">
                <a:latin typeface="Times New Roman" panose="02020603050405020304" pitchFamily="18" charset="0"/>
                <a:cs typeface="Times New Roman" panose="02020603050405020304" pitchFamily="18" charset="0"/>
              </a:rPr>
              <a:t>, qui </a:t>
            </a:r>
            <a:r>
              <a:rPr lang="en-GB" altLang="fr-FR" sz="2400" b="1" dirty="0" err="1">
                <a:latin typeface="Times New Roman" panose="02020603050405020304" pitchFamily="18" charset="0"/>
                <a:cs typeface="Times New Roman" panose="02020603050405020304" pitchFamily="18" charset="0"/>
              </a:rPr>
              <a:t>n’existe</a:t>
            </a:r>
            <a:r>
              <a:rPr lang="en-GB" altLang="fr-FR" sz="2400" b="1" dirty="0">
                <a:latin typeface="Times New Roman" panose="02020603050405020304" pitchFamily="18" charset="0"/>
                <a:cs typeface="Times New Roman" panose="02020603050405020304" pitchFamily="18" charset="0"/>
              </a:rPr>
              <a:t> pas encore. </a:t>
            </a:r>
            <a:endParaRPr lang="fr-FR" altLang="fr-FR" sz="2400" b="1" dirty="0">
              <a:latin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1575687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989760" y="1619345"/>
            <a:ext cx="10305769"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buFont typeface="Symbol" panose="05050102010706020507" pitchFamily="18" charset="2"/>
              <a:buChar char=""/>
            </a:pPr>
            <a:r>
              <a:rPr lang="en-GB" altLang="fr-FR" sz="2400" b="1" dirty="0" err="1">
                <a:latin typeface="Times New Roman" panose="02020603050405020304" pitchFamily="18" charset="0"/>
                <a:cs typeface="Times New Roman" panose="02020603050405020304" pitchFamily="18" charset="0"/>
              </a:rPr>
              <a:t>Mais</a:t>
            </a:r>
            <a:r>
              <a:rPr lang="en-GB" altLang="fr-FR" sz="2400" b="1" dirty="0">
                <a:latin typeface="Times New Roman" panose="02020603050405020304" pitchFamily="18" charset="0"/>
                <a:cs typeface="Times New Roman" panose="02020603050405020304" pitchFamily="18" charset="0"/>
              </a:rPr>
              <a:t> </a:t>
            </a:r>
            <a:r>
              <a:rPr lang="en-GB" altLang="fr-FR" sz="2400" b="1" dirty="0" err="1">
                <a:latin typeface="Times New Roman" panose="02020603050405020304" pitchFamily="18" charset="0"/>
                <a:cs typeface="Times New Roman" panose="02020603050405020304" pitchFamily="18" charset="0"/>
              </a:rPr>
              <a:t>comme</a:t>
            </a:r>
            <a:r>
              <a:rPr lang="en-GB" altLang="fr-FR" sz="2400" b="1" dirty="0">
                <a:latin typeface="Times New Roman" panose="02020603050405020304" pitchFamily="18" charset="0"/>
                <a:cs typeface="Times New Roman" panose="02020603050405020304" pitchFamily="18" charset="0"/>
              </a:rPr>
              <a:t> </a:t>
            </a:r>
            <a:r>
              <a:rPr lang="en-GB" altLang="fr-FR" sz="2400" b="1" dirty="0" err="1">
                <a:latin typeface="Times New Roman" panose="02020603050405020304" pitchFamily="18" charset="0"/>
                <a:cs typeface="Times New Roman" panose="02020603050405020304" pitchFamily="18" charset="0"/>
              </a:rPr>
              <a:t>elles</a:t>
            </a:r>
            <a:r>
              <a:rPr lang="en-GB" altLang="fr-FR" sz="2400" b="1" dirty="0">
                <a:latin typeface="Times New Roman" panose="02020603050405020304" pitchFamily="18" charset="0"/>
                <a:cs typeface="Times New Roman" panose="02020603050405020304" pitchFamily="18" charset="0"/>
              </a:rPr>
              <a:t> </a:t>
            </a:r>
            <a:r>
              <a:rPr lang="en-GB" altLang="fr-FR" sz="2400" b="1" dirty="0" err="1">
                <a:latin typeface="Times New Roman" panose="02020603050405020304" pitchFamily="18" charset="0"/>
                <a:cs typeface="Times New Roman" panose="02020603050405020304" pitchFamily="18" charset="0"/>
              </a:rPr>
              <a:t>l’ont</a:t>
            </a:r>
            <a:r>
              <a:rPr lang="en-GB" altLang="fr-FR" sz="2400" b="1" dirty="0">
                <a:latin typeface="Times New Roman" panose="02020603050405020304" pitchFamily="18" charset="0"/>
                <a:cs typeface="Times New Roman" panose="02020603050405020304" pitchFamily="18" charset="0"/>
              </a:rPr>
              <a:t> </a:t>
            </a:r>
            <a:r>
              <a:rPr lang="en-GB" altLang="fr-FR" sz="2400" b="1" dirty="0" err="1">
                <a:latin typeface="Times New Roman" panose="02020603050405020304" pitchFamily="18" charset="0"/>
                <a:cs typeface="Times New Roman" panose="02020603050405020304" pitchFamily="18" charset="0"/>
              </a:rPr>
              <a:t>exprimé</a:t>
            </a:r>
            <a:r>
              <a:rPr lang="en-GB" altLang="fr-FR" sz="2400" b="1" dirty="0">
                <a:latin typeface="Times New Roman" panose="02020603050405020304" pitchFamily="18" charset="0"/>
                <a:cs typeface="Times New Roman" panose="02020603050405020304" pitchFamily="18" charset="0"/>
              </a:rPr>
              <a:t>, les femmes </a:t>
            </a:r>
            <a:r>
              <a:rPr lang="en-GB" altLang="fr-FR" sz="2400" b="1" dirty="0" err="1">
                <a:latin typeface="Times New Roman" panose="02020603050405020304" pitchFamily="18" charset="0"/>
                <a:cs typeface="Times New Roman" panose="02020603050405020304" pitchFamily="18" charset="0"/>
              </a:rPr>
              <a:t>artisanes</a:t>
            </a:r>
            <a:r>
              <a:rPr lang="en-GB" altLang="fr-FR" sz="2400" b="1" dirty="0">
                <a:latin typeface="Times New Roman" panose="02020603050405020304" pitchFamily="18" charset="0"/>
                <a:cs typeface="Times New Roman" panose="02020603050405020304" pitchFamily="18" charset="0"/>
              </a:rPr>
              <a:t> </a:t>
            </a:r>
            <a:r>
              <a:rPr lang="en-GB" altLang="fr-FR" sz="2400" b="1" dirty="0" err="1">
                <a:latin typeface="Times New Roman" panose="02020603050405020304" pitchFamily="18" charset="0"/>
                <a:cs typeface="Times New Roman" panose="02020603050405020304" pitchFamily="18" charset="0"/>
              </a:rPr>
              <a:t>souhaitent</a:t>
            </a:r>
            <a:r>
              <a:rPr lang="en-GB" altLang="fr-FR" sz="2400" b="1" dirty="0">
                <a:latin typeface="Times New Roman" panose="02020603050405020304" pitchFamily="18" charset="0"/>
                <a:cs typeface="Times New Roman" panose="02020603050405020304" pitchFamily="18" charset="0"/>
              </a:rPr>
              <a:t> un </a:t>
            </a:r>
            <a:r>
              <a:rPr lang="en-GB" altLang="fr-FR" sz="2400" b="1" dirty="0" err="1">
                <a:latin typeface="Times New Roman" panose="02020603050405020304" pitchFamily="18" charset="0"/>
                <a:cs typeface="Times New Roman" panose="02020603050405020304" pitchFamily="18" charset="0"/>
              </a:rPr>
              <a:t>soutien</a:t>
            </a:r>
            <a:r>
              <a:rPr lang="en-GB" altLang="fr-FR" sz="2400" b="1" dirty="0">
                <a:latin typeface="Times New Roman" panose="02020603050405020304" pitchFamily="18" charset="0"/>
                <a:cs typeface="Times New Roman" panose="02020603050405020304" pitchFamily="18" charset="0"/>
              </a:rPr>
              <a:t> pour la </a:t>
            </a:r>
            <a:r>
              <a:rPr lang="en-GB" altLang="fr-FR" sz="2400" b="1" dirty="0" err="1">
                <a:latin typeface="Times New Roman" panose="02020603050405020304" pitchFamily="18" charset="0"/>
                <a:cs typeface="Times New Roman" panose="02020603050405020304" pitchFamily="18" charset="0"/>
              </a:rPr>
              <a:t>création</a:t>
            </a:r>
            <a:r>
              <a:rPr lang="en-GB" altLang="fr-FR" sz="2400" b="1" dirty="0">
                <a:latin typeface="Times New Roman" panose="02020603050405020304" pitchFamily="18" charset="0"/>
                <a:cs typeface="Times New Roman" panose="02020603050405020304" pitchFamily="18" charset="0"/>
              </a:rPr>
              <a:t> de </a:t>
            </a:r>
            <a:r>
              <a:rPr lang="en-GB" altLang="fr-FR" sz="2400" b="1" dirty="0" err="1">
                <a:latin typeface="Times New Roman" panose="02020603050405020304" pitchFamily="18" charset="0"/>
                <a:cs typeface="Times New Roman" panose="02020603050405020304" pitchFamily="18" charset="0"/>
              </a:rPr>
              <a:t>ce</a:t>
            </a:r>
            <a:r>
              <a:rPr lang="en-GB" altLang="fr-FR" sz="2400" b="1" dirty="0">
                <a:latin typeface="Times New Roman" panose="02020603050405020304" pitchFamily="18" charset="0"/>
                <a:cs typeface="Times New Roman" panose="02020603050405020304" pitchFamily="18" charset="0"/>
              </a:rPr>
              <a:t> </a:t>
            </a:r>
            <a:r>
              <a:rPr lang="en-GB" altLang="fr-FR" sz="2400" b="1" dirty="0" err="1">
                <a:latin typeface="Times New Roman" panose="02020603050405020304" pitchFamily="18" charset="0"/>
                <a:cs typeface="Times New Roman" panose="02020603050405020304" pitchFamily="18" charset="0"/>
              </a:rPr>
              <a:t>groupement</a:t>
            </a:r>
            <a:r>
              <a:rPr lang="en-GB" altLang="fr-FR" sz="2400" b="1" dirty="0">
                <a:latin typeface="Times New Roman" panose="02020603050405020304" pitchFamily="18" charset="0"/>
                <a:cs typeface="Times New Roman" panose="02020603050405020304" pitchFamily="18" charset="0"/>
              </a:rPr>
              <a:t>, par les parties </a:t>
            </a:r>
            <a:r>
              <a:rPr lang="en-GB" altLang="fr-FR" sz="2400" b="1" dirty="0" err="1">
                <a:latin typeface="Times New Roman" panose="02020603050405020304" pitchFamily="18" charset="0"/>
                <a:cs typeface="Times New Roman" panose="02020603050405020304" pitchFamily="18" charset="0"/>
              </a:rPr>
              <a:t>concernées</a:t>
            </a:r>
            <a:r>
              <a:rPr lang="en-GB" altLang="fr-FR" sz="2400" b="1" dirty="0">
                <a:latin typeface="Times New Roman" panose="02020603050405020304" pitchFamily="18" charset="0"/>
                <a:cs typeface="Times New Roman" panose="02020603050405020304" pitchFamily="18" charset="0"/>
              </a:rPr>
              <a:t>, à savoir </a:t>
            </a:r>
            <a:r>
              <a:rPr lang="en-GB" altLang="fr-FR" sz="2400" b="1" dirty="0" err="1">
                <a:latin typeface="Times New Roman" panose="02020603050405020304" pitchFamily="18" charset="0"/>
                <a:cs typeface="Times New Roman" panose="02020603050405020304" pitchFamily="18" charset="0"/>
              </a:rPr>
              <a:t>l’AREP</a:t>
            </a:r>
            <a:r>
              <a:rPr lang="en-GB" altLang="fr-FR" sz="2400" b="1" dirty="0">
                <a:latin typeface="Times New Roman" panose="02020603050405020304" pitchFamily="18" charset="0"/>
                <a:cs typeface="Times New Roman" panose="02020603050405020304" pitchFamily="18" charset="0"/>
              </a:rPr>
              <a:t>, avec </a:t>
            </a:r>
            <a:r>
              <a:rPr lang="en-GB" altLang="fr-FR" sz="2400" b="1" dirty="0" err="1">
                <a:latin typeface="Times New Roman" panose="02020603050405020304" pitchFamily="18" charset="0"/>
                <a:cs typeface="Times New Roman" panose="02020603050405020304" pitchFamily="18" charset="0"/>
              </a:rPr>
              <a:t>l’appui</a:t>
            </a:r>
            <a:r>
              <a:rPr lang="en-GB" altLang="fr-FR" sz="2400" b="1" dirty="0">
                <a:latin typeface="Times New Roman" panose="02020603050405020304" pitchFamily="18" charset="0"/>
                <a:cs typeface="Times New Roman" panose="02020603050405020304" pitchFamily="18" charset="0"/>
              </a:rPr>
              <a:t> de </a:t>
            </a:r>
            <a:r>
              <a:rPr lang="en-GB" altLang="fr-FR" sz="2400" b="1" dirty="0" err="1">
                <a:latin typeface="Times New Roman" panose="02020603050405020304" pitchFamily="18" charset="0"/>
                <a:cs typeface="Times New Roman" panose="02020603050405020304" pitchFamily="18" charset="0"/>
              </a:rPr>
              <a:t>ses</a:t>
            </a:r>
            <a:r>
              <a:rPr lang="en-GB" altLang="fr-FR" sz="2400" b="1" dirty="0">
                <a:latin typeface="Times New Roman" panose="02020603050405020304" pitchFamily="18" charset="0"/>
                <a:cs typeface="Times New Roman" panose="02020603050405020304" pitchFamily="18" charset="0"/>
              </a:rPr>
              <a:t> </a:t>
            </a:r>
            <a:r>
              <a:rPr lang="en-GB" altLang="fr-FR" sz="2400" b="1" dirty="0" err="1">
                <a:latin typeface="Times New Roman" panose="02020603050405020304" pitchFamily="18" charset="0"/>
                <a:cs typeface="Times New Roman" panose="02020603050405020304" pitchFamily="18" charset="0"/>
              </a:rPr>
              <a:t>partenaires</a:t>
            </a:r>
            <a:r>
              <a:rPr lang="en-GB" altLang="fr-FR" sz="2400" b="1" dirty="0">
                <a:latin typeface="Times New Roman" panose="02020603050405020304" pitchFamily="18" charset="0"/>
                <a:cs typeface="Times New Roman" panose="02020603050405020304" pitchFamily="18" charset="0"/>
              </a:rPr>
              <a:t> </a:t>
            </a:r>
            <a:r>
              <a:rPr lang="en-GB" altLang="fr-FR" sz="2400" b="1" dirty="0" err="1">
                <a:latin typeface="Times New Roman" panose="02020603050405020304" pitchFamily="18" charset="0"/>
                <a:cs typeface="Times New Roman" panose="02020603050405020304" pitchFamily="18" charset="0"/>
              </a:rPr>
              <a:t>dont</a:t>
            </a:r>
            <a:r>
              <a:rPr lang="en-GB" altLang="fr-FR" sz="2400" b="1" dirty="0">
                <a:latin typeface="Times New Roman" panose="02020603050405020304" pitchFamily="18" charset="0"/>
                <a:cs typeface="Times New Roman" panose="02020603050405020304" pitchFamily="18" charset="0"/>
              </a:rPr>
              <a:t> le SECA, la </a:t>
            </a:r>
            <a:r>
              <a:rPr lang="en-GB" altLang="fr-FR" sz="2400" b="1" dirty="0" err="1">
                <a:latin typeface="Times New Roman" panose="02020603050405020304" pitchFamily="18" charset="0"/>
                <a:cs typeface="Times New Roman" panose="02020603050405020304" pitchFamily="18" charset="0"/>
              </a:rPr>
              <a:t>chambre</a:t>
            </a:r>
            <a:r>
              <a:rPr lang="en-GB" altLang="fr-FR" sz="2400" b="1" dirty="0">
                <a:latin typeface="Times New Roman" panose="02020603050405020304" pitchFamily="18" charset="0"/>
                <a:cs typeface="Times New Roman" panose="02020603050405020304" pitchFamily="18" charset="0"/>
              </a:rPr>
              <a:t> </a:t>
            </a:r>
            <a:r>
              <a:rPr lang="en-GB" altLang="fr-FR" sz="2400" b="1" dirty="0" err="1">
                <a:latin typeface="Times New Roman" panose="02020603050405020304" pitchFamily="18" charset="0"/>
                <a:cs typeface="Times New Roman" panose="02020603050405020304" pitchFamily="18" charset="0"/>
              </a:rPr>
              <a:t>régionale</a:t>
            </a:r>
            <a:r>
              <a:rPr lang="en-GB" altLang="fr-FR" sz="2400" b="1" dirty="0">
                <a:latin typeface="Times New Roman" panose="02020603050405020304" pitchFamily="18" charset="0"/>
                <a:cs typeface="Times New Roman" panose="02020603050405020304" pitchFamily="18" charset="0"/>
              </a:rPr>
              <a:t> de </a:t>
            </a:r>
            <a:r>
              <a:rPr lang="en-GB" altLang="fr-FR" sz="2400" b="1" dirty="0" err="1">
                <a:latin typeface="Times New Roman" panose="02020603050405020304" pitchFamily="18" charset="0"/>
                <a:cs typeface="Times New Roman" panose="02020603050405020304" pitchFamily="18" charset="0"/>
              </a:rPr>
              <a:t>l’artisanat</a:t>
            </a:r>
            <a:r>
              <a:rPr lang="en-GB" altLang="fr-FR" sz="2400" b="1" dirty="0">
                <a:latin typeface="Times New Roman" panose="02020603050405020304" pitchFamily="18" charset="0"/>
                <a:cs typeface="Times New Roman" panose="02020603050405020304" pitchFamily="18" charset="0"/>
              </a:rPr>
              <a:t>, la commune </a:t>
            </a:r>
            <a:r>
              <a:rPr lang="en-GB" altLang="fr-FR" sz="2400" b="1" dirty="0" err="1">
                <a:latin typeface="Times New Roman" panose="02020603050405020304" pitchFamily="18" charset="0"/>
                <a:cs typeface="Times New Roman" panose="02020603050405020304" pitchFamily="18" charset="0"/>
              </a:rPr>
              <a:t>urbaine</a:t>
            </a:r>
            <a:r>
              <a:rPr lang="en-GB" altLang="fr-FR" sz="2400" b="1" dirty="0">
                <a:latin typeface="Times New Roman" panose="02020603050405020304" pitchFamily="18" charset="0"/>
                <a:cs typeface="Times New Roman" panose="02020603050405020304" pitchFamily="18" charset="0"/>
              </a:rPr>
              <a:t>...</a:t>
            </a:r>
            <a:endParaRPr lang="fr-FR" altLang="fr-FR" sz="2400" b="1" dirty="0">
              <a:latin typeface="Cambria" panose="02040503050406030204" pitchFamily="18" charset="0"/>
              <a:cs typeface="Times New Roman" panose="02020603050405020304" pitchFamily="18" charset="0"/>
            </a:endParaRPr>
          </a:p>
          <a:p>
            <a:r>
              <a:rPr lang="en-GB" altLang="fr-FR" sz="2400" b="1" dirty="0">
                <a:latin typeface="Times New Roman" panose="02020603050405020304" pitchFamily="18" charset="0"/>
                <a:cs typeface="Times New Roman" panose="02020603050405020304" pitchFamily="18" charset="0"/>
              </a:rPr>
              <a:t> </a:t>
            </a:r>
            <a:endParaRPr lang="fr-FR" altLang="fr-FR" sz="2400" b="1" dirty="0">
              <a:latin typeface="Cambria" panose="02040503050406030204" pitchFamily="18" charset="0"/>
              <a:cs typeface="Times New Roman" panose="02020603050405020304" pitchFamily="18" charset="0"/>
            </a:endParaRPr>
          </a:p>
          <a:p>
            <a:pPr>
              <a:buFont typeface="Symbol" panose="05050102010706020507" pitchFamily="18" charset="2"/>
              <a:buChar char=""/>
            </a:pPr>
            <a:r>
              <a:rPr lang="en-GB" altLang="fr-FR" sz="2400" b="1" dirty="0">
                <a:latin typeface="Times New Roman" panose="02020603050405020304" pitchFamily="18" charset="0"/>
                <a:cs typeface="Times New Roman" panose="02020603050405020304" pitchFamily="18" charset="0"/>
              </a:rPr>
              <a:t> Les femmes </a:t>
            </a:r>
            <a:r>
              <a:rPr lang="en-GB" altLang="fr-FR" sz="2400" b="1" dirty="0" err="1">
                <a:latin typeface="Times New Roman" panose="02020603050405020304" pitchFamily="18" charset="0"/>
                <a:cs typeface="Times New Roman" panose="02020603050405020304" pitchFamily="18" charset="0"/>
              </a:rPr>
              <a:t>artisanes</a:t>
            </a:r>
            <a:r>
              <a:rPr lang="en-GB" altLang="fr-FR" sz="2400" b="1" dirty="0">
                <a:latin typeface="Times New Roman" panose="02020603050405020304" pitchFamily="18" charset="0"/>
                <a:cs typeface="Times New Roman" panose="02020603050405020304" pitchFamily="18" charset="0"/>
              </a:rPr>
              <a:t> </a:t>
            </a:r>
            <a:r>
              <a:rPr lang="en-GB" altLang="fr-FR" sz="2400" b="1" dirty="0" err="1">
                <a:latin typeface="Times New Roman" panose="02020603050405020304" pitchFamily="18" charset="0"/>
                <a:cs typeface="Times New Roman" panose="02020603050405020304" pitchFamily="18" charset="0"/>
              </a:rPr>
              <a:t>ainsi</a:t>
            </a:r>
            <a:r>
              <a:rPr lang="en-GB" altLang="fr-FR" sz="2400" b="1" dirty="0">
                <a:latin typeface="Times New Roman" panose="02020603050405020304" pitchFamily="18" charset="0"/>
                <a:cs typeface="Times New Roman" panose="02020603050405020304" pitchFamily="18" charset="0"/>
              </a:rPr>
              <a:t>, </a:t>
            </a:r>
            <a:r>
              <a:rPr lang="en-GB" altLang="fr-FR" sz="2400" b="1" dirty="0" err="1">
                <a:latin typeface="Times New Roman" panose="02020603050405020304" pitchFamily="18" charset="0"/>
                <a:cs typeface="Times New Roman" panose="02020603050405020304" pitchFamily="18" charset="0"/>
              </a:rPr>
              <a:t>structurées</a:t>
            </a:r>
            <a:r>
              <a:rPr lang="en-GB" altLang="fr-FR" sz="2400" b="1" dirty="0">
                <a:latin typeface="Times New Roman" panose="02020603050405020304" pitchFamily="18" charset="0"/>
                <a:cs typeface="Times New Roman" panose="02020603050405020304" pitchFamily="18" charset="0"/>
              </a:rPr>
              <a:t> </a:t>
            </a:r>
            <a:r>
              <a:rPr lang="en-GB" altLang="fr-FR" sz="2400" b="1" dirty="0" err="1">
                <a:latin typeface="Times New Roman" panose="02020603050405020304" pitchFamily="18" charset="0"/>
                <a:cs typeface="Times New Roman" panose="02020603050405020304" pitchFamily="18" charset="0"/>
              </a:rPr>
              <a:t>en</a:t>
            </a:r>
            <a:r>
              <a:rPr lang="en-GB" altLang="fr-FR" sz="2400" b="1" dirty="0">
                <a:latin typeface="Times New Roman" panose="02020603050405020304" pitchFamily="18" charset="0"/>
                <a:cs typeface="Times New Roman" panose="02020603050405020304" pitchFamily="18" charset="0"/>
              </a:rPr>
              <a:t> un </a:t>
            </a:r>
            <a:r>
              <a:rPr lang="en-GB" altLang="fr-FR" sz="2400" b="1" dirty="0" err="1">
                <a:latin typeface="Times New Roman" panose="02020603050405020304" pitchFamily="18" charset="0"/>
                <a:cs typeface="Times New Roman" panose="02020603050405020304" pitchFamily="18" charset="0"/>
              </a:rPr>
              <a:t>groupement</a:t>
            </a:r>
            <a:r>
              <a:rPr lang="en-GB" altLang="fr-FR" sz="2400" b="1" dirty="0">
                <a:latin typeface="Times New Roman" panose="02020603050405020304" pitchFamily="18" charset="0"/>
                <a:cs typeface="Times New Roman" panose="02020603050405020304" pitchFamily="18" charset="0"/>
              </a:rPr>
              <a:t> </a:t>
            </a:r>
            <a:r>
              <a:rPr lang="en-GB" altLang="fr-FR" sz="2400" b="1" dirty="0" err="1">
                <a:latin typeface="Times New Roman" panose="02020603050405020304" pitchFamily="18" charset="0"/>
                <a:cs typeface="Times New Roman" panose="02020603050405020304" pitchFamily="18" charset="0"/>
              </a:rPr>
              <a:t>pourront</a:t>
            </a:r>
            <a:r>
              <a:rPr lang="en-GB" altLang="fr-FR" sz="2400" b="1" dirty="0">
                <a:latin typeface="Times New Roman" panose="02020603050405020304" pitchFamily="18" charset="0"/>
                <a:cs typeface="Times New Roman" panose="02020603050405020304" pitchFamily="18" charset="0"/>
              </a:rPr>
              <a:t> </a:t>
            </a:r>
            <a:r>
              <a:rPr lang="en-GB" altLang="fr-FR" sz="2400" b="1" dirty="0" err="1">
                <a:latin typeface="Times New Roman" panose="02020603050405020304" pitchFamily="18" charset="0"/>
                <a:cs typeface="Times New Roman" panose="02020603050405020304" pitchFamily="18" charset="0"/>
              </a:rPr>
              <a:t>être</a:t>
            </a:r>
            <a:r>
              <a:rPr lang="en-GB" altLang="fr-FR" sz="2400" b="1" dirty="0">
                <a:latin typeface="Times New Roman" panose="02020603050405020304" pitchFamily="18" charset="0"/>
                <a:cs typeface="Times New Roman" panose="02020603050405020304" pitchFamily="18" charset="0"/>
              </a:rPr>
              <a:t> </a:t>
            </a:r>
            <a:r>
              <a:rPr lang="en-GB" altLang="fr-FR" sz="2400" b="1" dirty="0" err="1">
                <a:latin typeface="Times New Roman" panose="02020603050405020304" pitchFamily="18" charset="0"/>
                <a:cs typeface="Times New Roman" panose="02020603050405020304" pitchFamily="18" charset="0"/>
              </a:rPr>
              <a:t>impliquées</a:t>
            </a:r>
            <a:r>
              <a:rPr lang="en-GB" altLang="fr-FR" sz="2400" b="1" dirty="0">
                <a:latin typeface="Times New Roman" panose="02020603050405020304" pitchFamily="18" charset="0"/>
                <a:cs typeface="Times New Roman" panose="02020603050405020304" pitchFamily="18" charset="0"/>
              </a:rPr>
              <a:t> </a:t>
            </a:r>
            <a:r>
              <a:rPr lang="en-GB" altLang="fr-FR" sz="2400" b="1" dirty="0" err="1">
                <a:latin typeface="Times New Roman" panose="02020603050405020304" pitchFamily="18" charset="0"/>
                <a:cs typeface="Times New Roman" panose="02020603050405020304" pitchFamily="18" charset="0"/>
              </a:rPr>
              <a:t>dans</a:t>
            </a:r>
            <a:r>
              <a:rPr lang="en-GB" altLang="fr-FR" sz="2400" b="1" dirty="0">
                <a:latin typeface="Times New Roman" panose="02020603050405020304" pitchFamily="18" charset="0"/>
                <a:cs typeface="Times New Roman" panose="02020603050405020304" pitchFamily="18" charset="0"/>
              </a:rPr>
              <a:t> </a:t>
            </a:r>
            <a:r>
              <a:rPr lang="en-GB" altLang="fr-FR" sz="2400" b="1" dirty="0" err="1">
                <a:latin typeface="Times New Roman" panose="02020603050405020304" pitchFamily="18" charset="0"/>
                <a:cs typeface="Times New Roman" panose="02020603050405020304" pitchFamily="18" charset="0"/>
              </a:rPr>
              <a:t>l’organisation</a:t>
            </a:r>
            <a:r>
              <a:rPr lang="en-GB" altLang="fr-FR" sz="2400" b="1" dirty="0">
                <a:latin typeface="Times New Roman" panose="02020603050405020304" pitchFamily="18" charset="0"/>
                <a:cs typeface="Times New Roman" panose="02020603050405020304" pitchFamily="18" charset="0"/>
              </a:rPr>
              <a:t> et la </a:t>
            </a:r>
            <a:r>
              <a:rPr lang="en-GB" altLang="fr-FR" sz="2400" b="1" dirty="0" err="1">
                <a:latin typeface="Times New Roman" panose="02020603050405020304" pitchFamily="18" charset="0"/>
                <a:cs typeface="Times New Roman" panose="02020603050405020304" pitchFamily="18" charset="0"/>
              </a:rPr>
              <a:t>gestion</a:t>
            </a:r>
            <a:r>
              <a:rPr lang="en-GB" altLang="fr-FR" sz="2400" b="1" dirty="0">
                <a:latin typeface="Times New Roman" panose="02020603050405020304" pitchFamily="18" charset="0"/>
                <a:cs typeface="Times New Roman" panose="02020603050405020304" pitchFamily="18" charset="0"/>
              </a:rPr>
              <a:t> </a:t>
            </a:r>
            <a:r>
              <a:rPr lang="en-GB" altLang="fr-FR" sz="2400" b="1" dirty="0" err="1">
                <a:latin typeface="Times New Roman" panose="02020603050405020304" pitchFamily="18" charset="0"/>
                <a:cs typeface="Times New Roman" panose="02020603050405020304" pitchFamily="18" charset="0"/>
              </a:rPr>
              <a:t>selon</a:t>
            </a:r>
            <a:r>
              <a:rPr lang="en-GB" altLang="fr-FR" sz="2400" b="1" dirty="0">
                <a:latin typeface="Times New Roman" panose="02020603050405020304" pitchFamily="18" charset="0"/>
                <a:cs typeface="Times New Roman" panose="02020603050405020304" pitchFamily="18" charset="0"/>
              </a:rPr>
              <a:t> le mode </a:t>
            </a:r>
            <a:r>
              <a:rPr lang="en-GB" altLang="fr-FR" sz="2400" b="1" dirty="0" err="1">
                <a:latin typeface="Times New Roman" panose="02020603050405020304" pitchFamily="18" charset="0"/>
                <a:cs typeface="Times New Roman" panose="02020603050405020304" pitchFamily="18" charset="0"/>
              </a:rPr>
              <a:t>développé</a:t>
            </a:r>
            <a:r>
              <a:rPr lang="en-GB" altLang="fr-FR" sz="2400" b="1" dirty="0">
                <a:latin typeface="Times New Roman" panose="02020603050405020304" pitchFamily="18" charset="0"/>
                <a:cs typeface="Times New Roman" panose="02020603050405020304" pitchFamily="18" charset="0"/>
              </a:rPr>
              <a:t> pour la </a:t>
            </a:r>
            <a:r>
              <a:rPr lang="en-GB" altLang="fr-FR" sz="2400" b="1" dirty="0" err="1">
                <a:latin typeface="Times New Roman" panose="02020603050405020304" pitchFamily="18" charset="0"/>
                <a:cs typeface="Times New Roman" panose="02020603050405020304" pitchFamily="18" charset="0"/>
              </a:rPr>
              <a:t>plateforme</a:t>
            </a:r>
            <a:r>
              <a:rPr lang="en-GB" altLang="fr-FR" sz="2400" b="1" dirty="0">
                <a:latin typeface="Times New Roman" panose="02020603050405020304" pitchFamily="18" charset="0"/>
                <a:cs typeface="Times New Roman" panose="02020603050405020304" pitchFamily="18" charset="0"/>
              </a:rPr>
              <a:t> </a:t>
            </a:r>
            <a:r>
              <a:rPr lang="en-GB" altLang="fr-FR" sz="2400" b="1" dirty="0" err="1">
                <a:latin typeface="Times New Roman" panose="02020603050405020304" pitchFamily="18" charset="0"/>
                <a:cs typeface="Times New Roman" panose="02020603050405020304" pitchFamily="18" charset="0"/>
              </a:rPr>
              <a:t>féminine</a:t>
            </a:r>
            <a:r>
              <a:rPr lang="en-GB" altLang="fr-FR" sz="2400" b="1" dirty="0">
                <a:latin typeface="Times New Roman" panose="02020603050405020304" pitchFamily="18" charset="0"/>
                <a:cs typeface="Times New Roman" panose="02020603050405020304" pitchFamily="18" charset="0"/>
              </a:rPr>
              <a:t> Innovation et </a:t>
            </a:r>
            <a:r>
              <a:rPr lang="en-GB" altLang="fr-FR" sz="2400" b="1" dirty="0" err="1">
                <a:latin typeface="Times New Roman" panose="02020603050405020304" pitchFamily="18" charset="0"/>
                <a:cs typeface="Times New Roman" panose="02020603050405020304" pitchFamily="18" charset="0"/>
              </a:rPr>
              <a:t>Créativité</a:t>
            </a:r>
            <a:r>
              <a:rPr lang="en-GB" altLang="fr-FR" sz="2400" b="1" dirty="0">
                <a:latin typeface="Times New Roman" panose="02020603050405020304" pitchFamily="18" charset="0"/>
                <a:cs typeface="Times New Roman" panose="02020603050405020304" pitchFamily="18" charset="0"/>
              </a:rPr>
              <a:t>.</a:t>
            </a:r>
            <a:endParaRPr lang="fr-FR" altLang="fr-FR" sz="2400" dirty="0"/>
          </a:p>
        </p:txBody>
      </p:sp>
    </p:spTree>
    <p:extLst>
      <p:ext uri="{BB962C8B-B14F-4D97-AF65-F5344CB8AC3E}">
        <p14:creationId xmlns:p14="http://schemas.microsoft.com/office/powerpoint/2010/main" val="23066705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61468" y="1423803"/>
            <a:ext cx="6745050" cy="4496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392093" y="2209381"/>
            <a:ext cx="4852262" cy="1716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F6C0AA"/>
              </a:buClr>
              <a:buSzPct val="85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1B587C"/>
              </a:buClr>
              <a:buSzPct val="80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1B587C"/>
              </a:buClr>
              <a:buChar char="o"/>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9pPr>
          </a:lstStyle>
          <a:p>
            <a:pPr>
              <a:lnSpc>
                <a:spcPct val="107000"/>
              </a:lnSpc>
              <a:spcBef>
                <a:spcPct val="0"/>
              </a:spcBef>
              <a:buClrTx/>
              <a:buSzTx/>
              <a:buFontTx/>
              <a:buNone/>
            </a:pPr>
            <a:r>
              <a:rPr lang="fr-FR" altLang="fr-FR" sz="2000" b="1" i="1" dirty="0">
                <a:latin typeface="Times New Roman" panose="02020603050405020304" pitchFamily="18" charset="0"/>
                <a:cs typeface="Times New Roman" panose="02020603050405020304" pitchFamily="18" charset="0"/>
              </a:rPr>
              <a:t> </a:t>
            </a:r>
            <a:endParaRPr lang="fr-FR" altLang="fr-FR" sz="2400" b="1" dirty="0">
              <a:latin typeface="Cambria" panose="02040503050406030204" pitchFamily="18" charset="0"/>
              <a:cs typeface="Times New Roman" panose="02020603050405020304" pitchFamily="18" charset="0"/>
            </a:endParaRPr>
          </a:p>
          <a:p>
            <a:pPr>
              <a:lnSpc>
                <a:spcPct val="107000"/>
              </a:lnSpc>
              <a:spcBef>
                <a:spcPct val="0"/>
              </a:spcBef>
              <a:buClrTx/>
              <a:buSzTx/>
              <a:buFontTx/>
              <a:buNone/>
            </a:pPr>
            <a:endParaRPr lang="fr-FR" altLang="fr-FR" sz="2000" b="1" dirty="0">
              <a:latin typeface="Cambria" panose="02040503050406030204" pitchFamily="18" charset="0"/>
              <a:cs typeface="Times New Roman" panose="02020603050405020304" pitchFamily="18" charset="0"/>
            </a:endParaRPr>
          </a:p>
          <a:p>
            <a:pPr>
              <a:lnSpc>
                <a:spcPct val="107000"/>
              </a:lnSpc>
              <a:spcBef>
                <a:spcPct val="0"/>
              </a:spcBef>
              <a:buClrTx/>
              <a:buSzTx/>
              <a:buFontTx/>
              <a:buNone/>
            </a:pPr>
            <a:r>
              <a:rPr lang="fr-FR" altLang="fr-FR" sz="2000" b="1" dirty="0">
                <a:latin typeface="Times New Roman" panose="02020603050405020304" pitchFamily="18" charset="0"/>
                <a:cs typeface="Times New Roman" panose="02020603050405020304" pitchFamily="18" charset="0"/>
              </a:rPr>
              <a:t>Ce schéma a été élaboré et conçu avec les femmes artisanes lors des entrevues et suite à nos échanges respectives. </a:t>
            </a:r>
            <a:endParaRPr lang="fr-FR" altLang="fr-FR" sz="2000" b="1" dirty="0">
              <a:latin typeface="Cambria" panose="02040503050406030204" pitchFamily="18" charset="0"/>
              <a:cs typeface="Times New Roman" panose="02020603050405020304" pitchFamily="18" charset="0"/>
            </a:endParaRPr>
          </a:p>
        </p:txBody>
      </p:sp>
      <p:sp>
        <p:nvSpPr>
          <p:cNvPr id="4" name="Rectangle 3"/>
          <p:cNvSpPr/>
          <p:nvPr/>
        </p:nvSpPr>
        <p:spPr>
          <a:xfrm>
            <a:off x="4814455" y="742464"/>
            <a:ext cx="5456943" cy="460447"/>
          </a:xfrm>
          <a:prstGeom prst="rect">
            <a:avLst/>
          </a:prstGeom>
        </p:spPr>
        <p:txBody>
          <a:bodyPr wrap="none">
            <a:spAutoFit/>
          </a:bodyPr>
          <a:lstStyle/>
          <a:p>
            <a:pPr>
              <a:lnSpc>
                <a:spcPct val="107000"/>
              </a:lnSpc>
              <a:spcBef>
                <a:spcPct val="0"/>
              </a:spcBef>
              <a:buClrTx/>
              <a:buSzTx/>
              <a:buFontTx/>
              <a:buNone/>
            </a:pPr>
            <a:r>
              <a:rPr lang="fr-FR" altLang="fr-FR" sz="2400" b="1" i="1" dirty="0">
                <a:solidFill>
                  <a:srgbClr val="00B0F0"/>
                </a:solidFill>
                <a:latin typeface="Times New Roman" panose="02020603050405020304" pitchFamily="18" charset="0"/>
                <a:cs typeface="Times New Roman" panose="02020603050405020304" pitchFamily="18" charset="0"/>
              </a:rPr>
              <a:t>Schéma de la constitution du groupement</a:t>
            </a:r>
            <a:endParaRPr lang="fr-FR" altLang="fr-FR" sz="2000" b="1" dirty="0">
              <a:solidFill>
                <a:srgbClr val="00B0F0"/>
              </a:solidFill>
              <a:latin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152245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954741" y="1628028"/>
            <a:ext cx="10197353" cy="3253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F6C0AA"/>
              </a:buClr>
              <a:buSzPct val="85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1B587C"/>
              </a:buClr>
              <a:buSzPct val="80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1B587C"/>
              </a:buClr>
              <a:buChar char="o"/>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9pPr>
          </a:lstStyle>
          <a:p>
            <a:pPr>
              <a:lnSpc>
                <a:spcPct val="107000"/>
              </a:lnSpc>
              <a:spcBef>
                <a:spcPct val="0"/>
              </a:spcBef>
              <a:buClrTx/>
              <a:buSzTx/>
              <a:buFontTx/>
              <a:buNone/>
            </a:pPr>
            <a:r>
              <a:rPr lang="fr-FR" altLang="fr-FR" sz="2400" b="1" dirty="0">
                <a:latin typeface="Times New Roman" panose="02020603050405020304" pitchFamily="18" charset="0"/>
              </a:rPr>
              <a:t>Dans le cas de la non possibilité de mise en place de la Société de Développement Régional de l’Artisanat alternativement plusieurs autres options de mode de gestion peuvent être envisagés respectivement à savoir :</a:t>
            </a:r>
            <a:endParaRPr lang="fr-FR" altLang="fr-FR" sz="2400" b="1" dirty="0">
              <a:latin typeface="Cambria" panose="02040503050406030204" pitchFamily="18" charset="0"/>
            </a:endParaRPr>
          </a:p>
          <a:p>
            <a:pPr>
              <a:lnSpc>
                <a:spcPct val="107000"/>
              </a:lnSpc>
              <a:spcBef>
                <a:spcPct val="0"/>
              </a:spcBef>
              <a:buClrTx/>
              <a:buSzTx/>
              <a:buFontTx/>
              <a:buNone/>
            </a:pPr>
            <a:r>
              <a:rPr lang="fr-FR" altLang="fr-FR" sz="2400" b="1" dirty="0">
                <a:solidFill>
                  <a:srgbClr val="FF0000"/>
                </a:solidFill>
                <a:latin typeface="Times New Roman" panose="02020603050405020304" pitchFamily="18" charset="0"/>
                <a:cs typeface="Calibri" panose="020F0502020204030204" pitchFamily="34" charset="0"/>
              </a:rPr>
              <a:t>- La première option </a:t>
            </a:r>
            <a:r>
              <a:rPr lang="fr-FR" altLang="fr-FR" sz="2400" b="1" dirty="0">
                <a:latin typeface="Times New Roman" panose="02020603050405020304" pitchFamily="18" charset="0"/>
                <a:cs typeface="Calibri" panose="020F0502020204030204" pitchFamily="34" charset="0"/>
              </a:rPr>
              <a:t>est le contrat de partenariat Public-Privé régie par la loi n° 86-12 : une personne publique confie à un partenaire privé la responsabilité de réaliser une mission globale de conception, de construction ou de réhabilitation ou de prestation de services nécessaires à la fourniture d'un service public.</a:t>
            </a:r>
            <a:endParaRPr lang="fr-FR" altLang="fr-FR" sz="2400" b="1" dirty="0">
              <a:latin typeface="Arial" panose="020B0604020202020204" pitchFamily="34" charset="0"/>
              <a:cs typeface="Calibri" panose="020F0502020204030204" pitchFamily="34" charset="0"/>
            </a:endParaRPr>
          </a:p>
        </p:txBody>
      </p:sp>
    </p:spTree>
    <p:extLst>
      <p:ext uri="{BB962C8B-B14F-4D97-AF65-F5344CB8AC3E}">
        <p14:creationId xmlns:p14="http://schemas.microsoft.com/office/powerpoint/2010/main" val="4573967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04564" y="728701"/>
            <a:ext cx="8390965" cy="461665"/>
          </a:xfrm>
          <a:prstGeom prst="rect">
            <a:avLst/>
          </a:prstGeom>
        </p:spPr>
        <p:txBody>
          <a:bodyPr wrap="square">
            <a:spAutoFit/>
          </a:bodyPr>
          <a:lstStyle/>
          <a:p>
            <a:pPr lvl="1" algn="just">
              <a:spcBef>
                <a:spcPct val="0"/>
              </a:spcBef>
              <a:buClrTx/>
              <a:buSzTx/>
              <a:buFont typeface="Franklin Gothic Book" panose="020B0503020102020204" pitchFamily="34" charset="0"/>
              <a:buAutoNum type="arabicPeriod" startAt="4"/>
            </a:pPr>
            <a:r>
              <a:rPr lang="en-GB" altLang="fr-FR" sz="2400" b="1" dirty="0" smtClean="0">
                <a:solidFill>
                  <a:srgbClr val="C00000"/>
                </a:solidFill>
                <a:latin typeface="Times New Roman" panose="02020603050405020304" pitchFamily="18" charset="0"/>
              </a:rPr>
              <a:t> </a:t>
            </a:r>
            <a:r>
              <a:rPr lang="en-GB" altLang="fr-FR" sz="2400" b="1" dirty="0" err="1" smtClean="0">
                <a:solidFill>
                  <a:srgbClr val="C00000"/>
                </a:solidFill>
                <a:latin typeface="Times New Roman" panose="02020603050405020304" pitchFamily="18" charset="0"/>
              </a:rPr>
              <a:t>Eléments</a:t>
            </a:r>
            <a:r>
              <a:rPr lang="en-GB" altLang="fr-FR" sz="2400" b="1" dirty="0" smtClean="0">
                <a:solidFill>
                  <a:srgbClr val="C00000"/>
                </a:solidFill>
                <a:latin typeface="Times New Roman" panose="02020603050405020304" pitchFamily="18" charset="0"/>
              </a:rPr>
              <a:t> </a:t>
            </a:r>
            <a:r>
              <a:rPr lang="en-GB" altLang="fr-FR" sz="2400" b="1" dirty="0">
                <a:solidFill>
                  <a:srgbClr val="C00000"/>
                </a:solidFill>
                <a:latin typeface="Times New Roman" panose="02020603050405020304" pitchFamily="18" charset="0"/>
              </a:rPr>
              <a:t>de la </a:t>
            </a:r>
            <a:r>
              <a:rPr lang="en-GB" altLang="fr-FR" sz="2400" b="1" dirty="0" err="1">
                <a:solidFill>
                  <a:srgbClr val="C00000"/>
                </a:solidFill>
                <a:latin typeface="Times New Roman" panose="02020603050405020304" pitchFamily="18" charset="0"/>
              </a:rPr>
              <a:t>démarche</a:t>
            </a:r>
            <a:r>
              <a:rPr lang="en-GB" altLang="fr-FR" sz="2400" b="1" dirty="0">
                <a:solidFill>
                  <a:srgbClr val="C00000"/>
                </a:solidFill>
                <a:latin typeface="Times New Roman" panose="02020603050405020304" pitchFamily="18" charset="0"/>
              </a:rPr>
              <a:t> de constitution du </a:t>
            </a:r>
            <a:r>
              <a:rPr lang="en-GB" altLang="fr-FR" sz="2400" b="1" dirty="0" err="1">
                <a:solidFill>
                  <a:srgbClr val="C00000"/>
                </a:solidFill>
                <a:latin typeface="Times New Roman" panose="02020603050405020304" pitchFamily="18" charset="0"/>
              </a:rPr>
              <a:t>groupement</a:t>
            </a:r>
            <a:endParaRPr lang="fr-FR" altLang="fr-FR" sz="2400" b="1" dirty="0">
              <a:solidFill>
                <a:srgbClr val="C00000"/>
              </a:solidFill>
              <a:latin typeface="Cambria" panose="02040503050406030204" pitchFamily="18" charset="0"/>
            </a:endParaRPr>
          </a:p>
        </p:txBody>
      </p:sp>
      <p:sp>
        <p:nvSpPr>
          <p:cNvPr id="3" name="Rectangle 2"/>
          <p:cNvSpPr>
            <a:spLocks noChangeArrowheads="1"/>
          </p:cNvSpPr>
          <p:nvPr/>
        </p:nvSpPr>
        <p:spPr bwMode="auto">
          <a:xfrm>
            <a:off x="826902" y="1123148"/>
            <a:ext cx="10387946" cy="4771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F6C0AA"/>
              </a:buClr>
              <a:buSzPct val="85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1B587C"/>
              </a:buClr>
              <a:buSzPct val="80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1B587C"/>
              </a:buClr>
              <a:buChar char="o"/>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9pPr>
          </a:lstStyle>
          <a:p>
            <a:pPr algn="just">
              <a:lnSpc>
                <a:spcPct val="107000"/>
              </a:lnSpc>
              <a:spcBef>
                <a:spcPct val="0"/>
              </a:spcBef>
              <a:buClrTx/>
              <a:buSzTx/>
              <a:buFontTx/>
              <a:buNone/>
            </a:pPr>
            <a:r>
              <a:rPr lang="fr-FR" altLang="fr-FR" sz="2400" b="1" dirty="0">
                <a:latin typeface="Times New Roman" panose="02020603050405020304" pitchFamily="18" charset="0"/>
              </a:rPr>
              <a:t> </a:t>
            </a:r>
            <a:endParaRPr lang="fr-FR" altLang="fr-FR" sz="2000" b="1" dirty="0">
              <a:latin typeface="Cambria" panose="02040503050406030204" pitchFamily="18" charset="0"/>
            </a:endParaRPr>
          </a:p>
          <a:p>
            <a:pPr algn="just">
              <a:lnSpc>
                <a:spcPct val="107000"/>
              </a:lnSpc>
              <a:spcBef>
                <a:spcPct val="0"/>
              </a:spcBef>
              <a:buClrTx/>
              <a:buSzTx/>
              <a:buFontTx/>
              <a:buNone/>
            </a:pPr>
            <a:r>
              <a:rPr lang="fr-FR" altLang="fr-FR" sz="2400" b="1" dirty="0">
                <a:latin typeface="Times New Roman" panose="02020603050405020304" pitchFamily="18" charset="0"/>
              </a:rPr>
              <a:t> </a:t>
            </a:r>
            <a:endParaRPr lang="fr-FR" altLang="fr-FR" sz="2000" b="1" dirty="0">
              <a:latin typeface="Cambria" panose="02040503050406030204" pitchFamily="18" charset="0"/>
            </a:endParaRPr>
          </a:p>
          <a:p>
            <a:pPr>
              <a:lnSpc>
                <a:spcPct val="107000"/>
              </a:lnSpc>
              <a:spcBef>
                <a:spcPct val="0"/>
              </a:spcBef>
              <a:buClrTx/>
              <a:buSzTx/>
              <a:buFontTx/>
              <a:buNone/>
            </a:pPr>
            <a:r>
              <a:rPr lang="fr-FR" altLang="fr-FR" sz="2000" b="1" dirty="0">
                <a:latin typeface="Times New Roman" panose="02020603050405020304" pitchFamily="18" charset="0"/>
              </a:rPr>
              <a:t>La démarche à retenir pour la constitution de ce réseau de la plateforme est une démarche participative et de concertation impliquant les associations et coopératives.</a:t>
            </a:r>
            <a:endParaRPr lang="fr-FR" altLang="fr-FR" sz="2000" b="1" dirty="0">
              <a:latin typeface="Cambria" panose="02040503050406030204" pitchFamily="18" charset="0"/>
            </a:endParaRPr>
          </a:p>
          <a:p>
            <a:pPr>
              <a:lnSpc>
                <a:spcPct val="107000"/>
              </a:lnSpc>
              <a:spcBef>
                <a:spcPct val="0"/>
              </a:spcBef>
              <a:buClrTx/>
              <a:buSzTx/>
              <a:buFontTx/>
              <a:buNone/>
            </a:pPr>
            <a:r>
              <a:rPr lang="fr-FR" altLang="fr-FR" sz="2000" b="1" dirty="0">
                <a:latin typeface="Times New Roman" panose="02020603050405020304" pitchFamily="18" charset="0"/>
              </a:rPr>
              <a:t> </a:t>
            </a:r>
            <a:endParaRPr lang="fr-FR" altLang="fr-FR" sz="2000" b="1" dirty="0">
              <a:latin typeface="Cambria" panose="02040503050406030204" pitchFamily="18" charset="0"/>
            </a:endParaRPr>
          </a:p>
          <a:p>
            <a:pPr>
              <a:lnSpc>
                <a:spcPct val="107000"/>
              </a:lnSpc>
              <a:spcBef>
                <a:spcPct val="0"/>
              </a:spcBef>
              <a:buClrTx/>
              <a:buSzTx/>
              <a:buFontTx/>
              <a:buNone/>
            </a:pPr>
            <a:r>
              <a:rPr lang="fr-FR" altLang="fr-FR" sz="2000" b="1" dirty="0">
                <a:latin typeface="Times New Roman" panose="02020603050405020304" pitchFamily="18" charset="0"/>
              </a:rPr>
              <a:t>Un tel </a:t>
            </a:r>
            <a:r>
              <a:rPr lang="fr-FR" altLang="fr-FR" sz="2400" b="1" dirty="0">
                <a:latin typeface="Times New Roman" panose="02020603050405020304" pitchFamily="18" charset="0"/>
              </a:rPr>
              <a:t>groupement</a:t>
            </a:r>
            <a:r>
              <a:rPr lang="fr-FR" altLang="fr-FR" sz="2000" b="1" dirty="0">
                <a:latin typeface="Times New Roman" panose="02020603050405020304" pitchFamily="18" charset="0"/>
              </a:rPr>
              <a:t> d’associations et de coopératives de femmes artisanes qui serait constitué :</a:t>
            </a:r>
            <a:endParaRPr lang="fr-FR" altLang="fr-FR" sz="2000" b="1" dirty="0">
              <a:latin typeface="Cambria" panose="02040503050406030204" pitchFamily="18" charset="0"/>
            </a:endParaRPr>
          </a:p>
          <a:p>
            <a:pPr>
              <a:spcBef>
                <a:spcPct val="0"/>
              </a:spcBef>
              <a:buClrTx/>
              <a:buSzTx/>
              <a:buFont typeface="Times New Roman" panose="02020603050405020304" pitchFamily="18" charset="0"/>
              <a:buChar char="-"/>
            </a:pPr>
            <a:r>
              <a:rPr lang="en-GB" altLang="fr-FR" sz="2000" b="1" dirty="0">
                <a:latin typeface="Times New Roman" panose="02020603050405020304" pitchFamily="18" charset="0"/>
              </a:rPr>
              <a:t>aura </a:t>
            </a:r>
            <a:r>
              <a:rPr lang="en-GB" altLang="fr-FR" sz="2000" b="1" dirty="0" err="1">
                <a:latin typeface="Times New Roman" panose="02020603050405020304" pitchFamily="18" charset="0"/>
              </a:rPr>
              <a:t>une</a:t>
            </a:r>
            <a:r>
              <a:rPr lang="en-GB" altLang="fr-FR" sz="2000" b="1" dirty="0">
                <a:latin typeface="Times New Roman" panose="02020603050405020304" pitchFamily="18" charset="0"/>
              </a:rPr>
              <a:t> existence </a:t>
            </a:r>
            <a:r>
              <a:rPr lang="en-GB" altLang="fr-FR" sz="2000" b="1" dirty="0" err="1">
                <a:latin typeface="Times New Roman" panose="02020603050405020304" pitchFamily="18" charset="0"/>
              </a:rPr>
              <a:t>juridique</a:t>
            </a:r>
            <a:r>
              <a:rPr lang="en-GB" altLang="fr-FR" sz="2000" b="1" dirty="0">
                <a:latin typeface="Times New Roman" panose="02020603050405020304" pitchFamily="18" charset="0"/>
              </a:rPr>
              <a:t> </a:t>
            </a:r>
            <a:r>
              <a:rPr lang="en-GB" altLang="fr-FR" sz="2000" b="1" dirty="0" err="1">
                <a:latin typeface="Times New Roman" panose="02020603050405020304" pitchFamily="18" charset="0"/>
              </a:rPr>
              <a:t>propre</a:t>
            </a:r>
            <a:r>
              <a:rPr lang="en-GB" altLang="fr-FR" sz="2000" b="1" dirty="0">
                <a:latin typeface="Times New Roman" panose="02020603050405020304" pitchFamily="18" charset="0"/>
              </a:rPr>
              <a:t>, sera </a:t>
            </a:r>
            <a:r>
              <a:rPr lang="en-GB" altLang="fr-FR" sz="2000" b="1" dirty="0" err="1">
                <a:latin typeface="Times New Roman" panose="02020603050405020304" pitchFamily="18" charset="0"/>
              </a:rPr>
              <a:t>reconnu</a:t>
            </a:r>
            <a:r>
              <a:rPr lang="en-GB" altLang="fr-FR" sz="2000" b="1" dirty="0">
                <a:latin typeface="Times New Roman" panose="02020603050405020304" pitchFamily="18" charset="0"/>
              </a:rPr>
              <a:t> </a:t>
            </a:r>
            <a:r>
              <a:rPr lang="en-GB" altLang="fr-FR" sz="2000" b="1" dirty="0" err="1">
                <a:latin typeface="Times New Roman" panose="02020603050405020304" pitchFamily="18" charset="0"/>
              </a:rPr>
              <a:t>juridiquement</a:t>
            </a:r>
            <a:r>
              <a:rPr lang="en-GB" altLang="fr-FR" sz="2000" b="1" dirty="0">
                <a:latin typeface="Times New Roman" panose="02020603050405020304" pitchFamily="18" charset="0"/>
              </a:rPr>
              <a:t> par les </a:t>
            </a:r>
            <a:r>
              <a:rPr lang="en-GB" altLang="fr-FR" sz="2000" b="1" dirty="0" err="1">
                <a:latin typeface="Times New Roman" panose="02020603050405020304" pitchFamily="18" charset="0"/>
              </a:rPr>
              <a:t>autorités</a:t>
            </a:r>
            <a:r>
              <a:rPr lang="en-GB" altLang="fr-FR" sz="2000" b="1" dirty="0">
                <a:latin typeface="Times New Roman" panose="02020603050405020304" pitchFamily="18" charset="0"/>
              </a:rPr>
              <a:t> </a:t>
            </a:r>
            <a:r>
              <a:rPr lang="en-GB" altLang="fr-FR" sz="2000" b="1" dirty="0" err="1">
                <a:latin typeface="Times New Roman" panose="02020603050405020304" pitchFamily="18" charset="0"/>
              </a:rPr>
              <a:t>publiques</a:t>
            </a:r>
            <a:r>
              <a:rPr lang="en-GB" altLang="fr-FR" sz="2000" b="1" dirty="0">
                <a:latin typeface="Times New Roman" panose="02020603050405020304" pitchFamily="18" charset="0"/>
              </a:rPr>
              <a:t>, sur la base de </a:t>
            </a:r>
            <a:r>
              <a:rPr lang="en-GB" altLang="fr-FR" sz="2000" b="1" dirty="0" err="1">
                <a:latin typeface="Times New Roman" panose="02020603050405020304" pitchFamily="18" charset="0"/>
              </a:rPr>
              <a:t>l’élaboration</a:t>
            </a:r>
            <a:r>
              <a:rPr lang="en-GB" altLang="fr-FR" sz="2000" b="1" dirty="0">
                <a:latin typeface="Times New Roman" panose="02020603050405020304" pitchFamily="18" charset="0"/>
              </a:rPr>
              <a:t> de son </a:t>
            </a:r>
            <a:r>
              <a:rPr lang="en-GB" altLang="fr-FR" sz="2000" b="1" dirty="0" err="1">
                <a:latin typeface="Times New Roman" panose="02020603050405020304" pitchFamily="18" charset="0"/>
              </a:rPr>
              <a:t>statut</a:t>
            </a:r>
            <a:r>
              <a:rPr lang="en-GB" altLang="fr-FR" sz="2000" b="1" dirty="0">
                <a:latin typeface="Times New Roman" panose="02020603050405020304" pitchFamily="18" charset="0"/>
              </a:rPr>
              <a:t>, de </a:t>
            </a:r>
            <a:r>
              <a:rPr lang="en-GB" altLang="fr-FR" sz="2000" b="1" dirty="0" err="1">
                <a:latin typeface="Times New Roman" panose="02020603050405020304" pitchFamily="18" charset="0"/>
              </a:rPr>
              <a:t>l’organisation</a:t>
            </a:r>
            <a:r>
              <a:rPr lang="en-GB" altLang="fr-FR" sz="2000" b="1" dirty="0">
                <a:latin typeface="Times New Roman" panose="02020603050405020304" pitchFamily="18" charset="0"/>
              </a:rPr>
              <a:t> de </a:t>
            </a:r>
            <a:r>
              <a:rPr lang="en-GB" altLang="fr-FR" sz="2000" b="1" dirty="0" err="1">
                <a:latin typeface="Times New Roman" panose="02020603050405020304" pitchFamily="18" charset="0"/>
              </a:rPr>
              <a:t>l’assemblée</a:t>
            </a:r>
            <a:r>
              <a:rPr lang="en-GB" altLang="fr-FR" sz="2000" b="1" dirty="0">
                <a:latin typeface="Times New Roman" panose="02020603050405020304" pitchFamily="18" charset="0"/>
              </a:rPr>
              <a:t> </a:t>
            </a:r>
            <a:r>
              <a:rPr lang="en-GB" altLang="fr-FR" sz="2000" b="1" dirty="0" err="1">
                <a:latin typeface="Times New Roman" panose="02020603050405020304" pitchFamily="18" charset="0"/>
              </a:rPr>
              <a:t>générale</a:t>
            </a:r>
            <a:r>
              <a:rPr lang="en-GB" altLang="fr-FR" sz="2000" b="1" dirty="0">
                <a:latin typeface="Times New Roman" panose="02020603050405020304" pitchFamily="18" charset="0"/>
              </a:rPr>
              <a:t>, de </a:t>
            </a:r>
            <a:r>
              <a:rPr lang="en-GB" altLang="fr-FR" sz="2000" b="1" dirty="0" err="1">
                <a:latin typeface="Times New Roman" panose="02020603050405020304" pitchFamily="18" charset="0"/>
              </a:rPr>
              <a:t>désignation</a:t>
            </a:r>
            <a:r>
              <a:rPr lang="en-GB" altLang="fr-FR" sz="2000" b="1" dirty="0">
                <a:latin typeface="Times New Roman" panose="02020603050405020304" pitchFamily="18" charset="0"/>
              </a:rPr>
              <a:t> de son </a:t>
            </a:r>
            <a:r>
              <a:rPr lang="en-GB" altLang="fr-FR" sz="2000" b="1" dirty="0" err="1">
                <a:latin typeface="Times New Roman" panose="02020603050405020304" pitchFamily="18" charset="0"/>
              </a:rPr>
              <a:t>Conseil</a:t>
            </a:r>
            <a:r>
              <a:rPr lang="en-GB" altLang="fr-FR" sz="2000" b="1" dirty="0">
                <a:latin typeface="Times New Roman" panose="02020603050405020304" pitchFamily="18" charset="0"/>
              </a:rPr>
              <a:t> </a:t>
            </a:r>
            <a:r>
              <a:rPr lang="en-GB" altLang="fr-FR" sz="2000" b="1" dirty="0" err="1">
                <a:latin typeface="Times New Roman" panose="02020603050405020304" pitchFamily="18" charset="0"/>
              </a:rPr>
              <a:t>d’administration</a:t>
            </a:r>
            <a:r>
              <a:rPr lang="en-GB" altLang="fr-FR" sz="2000" b="1" dirty="0">
                <a:latin typeface="Times New Roman" panose="02020603050405020304" pitchFamily="18" charset="0"/>
              </a:rPr>
              <a:t> et de son bureau </a:t>
            </a:r>
            <a:r>
              <a:rPr lang="en-GB" altLang="fr-FR" sz="2000" b="1" dirty="0" err="1">
                <a:latin typeface="Times New Roman" panose="02020603050405020304" pitchFamily="18" charset="0"/>
              </a:rPr>
              <a:t>exécutif</a:t>
            </a:r>
            <a:r>
              <a:rPr lang="en-GB" altLang="fr-FR" sz="2000" b="1" dirty="0">
                <a:latin typeface="Times New Roman" panose="02020603050405020304" pitchFamily="18" charset="0"/>
              </a:rPr>
              <a:t> </a:t>
            </a:r>
            <a:r>
              <a:rPr lang="en-GB" altLang="fr-FR" sz="2000" b="1" dirty="0" smtClean="0">
                <a:latin typeface="Times New Roman" panose="02020603050405020304" pitchFamily="18" charset="0"/>
              </a:rPr>
              <a:t>,</a:t>
            </a:r>
            <a:endParaRPr lang="fr-FR" altLang="fr-FR" sz="2400" b="1" dirty="0">
              <a:latin typeface="Cambria" panose="02040503050406030204" pitchFamily="18" charset="0"/>
            </a:endParaRPr>
          </a:p>
          <a:p>
            <a:pPr>
              <a:lnSpc>
                <a:spcPct val="107000"/>
              </a:lnSpc>
              <a:spcBef>
                <a:spcPct val="0"/>
              </a:spcBef>
              <a:buClrTx/>
              <a:buSzTx/>
              <a:buFontTx/>
              <a:buNone/>
            </a:pPr>
            <a:r>
              <a:rPr lang="fr-FR" altLang="fr-FR" sz="2000" b="1" dirty="0">
                <a:latin typeface="Times New Roman" panose="02020603050405020304" pitchFamily="18" charset="0"/>
              </a:rPr>
              <a:t> </a:t>
            </a:r>
            <a:endParaRPr lang="fr-FR" altLang="fr-FR" sz="2000" b="1" dirty="0">
              <a:latin typeface="Cambria" panose="02040503050406030204" pitchFamily="18" charset="0"/>
            </a:endParaRPr>
          </a:p>
          <a:p>
            <a:pPr>
              <a:spcBef>
                <a:spcPct val="0"/>
              </a:spcBef>
              <a:buClrTx/>
              <a:buSzTx/>
              <a:buFont typeface="Times New Roman" panose="02020603050405020304" pitchFamily="18" charset="0"/>
              <a:buChar char="-"/>
            </a:pPr>
            <a:r>
              <a:rPr lang="en-GB" altLang="fr-FR" sz="2000" b="1" dirty="0" smtClean="0">
                <a:latin typeface="Times New Roman" panose="02020603050405020304" pitchFamily="18" charset="0"/>
              </a:rPr>
              <a:t>et </a:t>
            </a:r>
            <a:r>
              <a:rPr lang="en-GB" altLang="fr-FR" sz="2000" b="1" dirty="0" err="1">
                <a:latin typeface="Times New Roman" panose="02020603050405020304" pitchFamily="18" charset="0"/>
              </a:rPr>
              <a:t>il</a:t>
            </a:r>
            <a:r>
              <a:rPr lang="en-GB" altLang="fr-FR" sz="2000" b="1" dirty="0">
                <a:latin typeface="Times New Roman" panose="02020603050405020304" pitchFamily="18" charset="0"/>
              </a:rPr>
              <a:t>  sera </a:t>
            </a:r>
            <a:r>
              <a:rPr lang="en-GB" altLang="fr-FR" sz="2000" b="1" dirty="0" err="1">
                <a:latin typeface="Times New Roman" panose="02020603050405020304" pitchFamily="18" charset="0"/>
              </a:rPr>
              <a:t>conventionné</a:t>
            </a:r>
            <a:r>
              <a:rPr lang="en-GB" altLang="fr-FR" sz="2000" b="1" dirty="0">
                <a:latin typeface="Times New Roman" panose="02020603050405020304" pitchFamily="18" charset="0"/>
              </a:rPr>
              <a:t> (</a:t>
            </a:r>
            <a:r>
              <a:rPr lang="en-GB" altLang="fr-FR" sz="2000" b="1" dirty="0" err="1">
                <a:latin typeface="Times New Roman" panose="02020603050405020304" pitchFamily="18" charset="0"/>
              </a:rPr>
              <a:t>selon</a:t>
            </a:r>
            <a:r>
              <a:rPr lang="en-GB" altLang="fr-FR" sz="2000" b="1" dirty="0">
                <a:latin typeface="Times New Roman" panose="02020603050405020304" pitchFamily="18" charset="0"/>
              </a:rPr>
              <a:t> le type de convention qui sera </a:t>
            </a:r>
            <a:r>
              <a:rPr lang="en-GB" altLang="fr-FR" sz="2000" b="1" dirty="0" err="1">
                <a:latin typeface="Times New Roman" panose="02020603050405020304" pitchFamily="18" charset="0"/>
              </a:rPr>
              <a:t>développée</a:t>
            </a:r>
            <a:r>
              <a:rPr lang="en-GB" altLang="fr-FR" sz="2000" b="1" dirty="0">
                <a:latin typeface="Times New Roman" panose="02020603050405020304" pitchFamily="18" charset="0"/>
              </a:rPr>
              <a:t> et </a:t>
            </a:r>
            <a:r>
              <a:rPr lang="en-GB" altLang="fr-FR" sz="2000" b="1" dirty="0" err="1">
                <a:latin typeface="Times New Roman" panose="02020603050405020304" pitchFamily="18" charset="0"/>
              </a:rPr>
              <a:t>proposée</a:t>
            </a:r>
            <a:r>
              <a:rPr lang="en-GB" altLang="fr-FR" sz="2000" b="1" dirty="0">
                <a:latin typeface="Times New Roman" panose="02020603050405020304" pitchFamily="18" charset="0"/>
              </a:rPr>
              <a:t> </a:t>
            </a:r>
            <a:r>
              <a:rPr lang="en-GB" altLang="fr-FR" sz="2000" b="1" dirty="0" err="1">
                <a:latin typeface="Times New Roman" panose="02020603050405020304" pitchFamily="18" charset="0"/>
              </a:rPr>
              <a:t>ultérieurement</a:t>
            </a:r>
            <a:r>
              <a:rPr lang="en-GB" altLang="fr-FR" sz="2000" b="1" dirty="0">
                <a:latin typeface="Times New Roman" panose="02020603050405020304" pitchFamily="18" charset="0"/>
              </a:rPr>
              <a:t>) </a:t>
            </a:r>
            <a:r>
              <a:rPr lang="en-GB" altLang="fr-FR" sz="2000" b="1" dirty="0" err="1">
                <a:latin typeface="Times New Roman" panose="02020603050405020304" pitchFamily="18" charset="0"/>
              </a:rPr>
              <a:t>dans</a:t>
            </a:r>
            <a:r>
              <a:rPr lang="en-GB" altLang="fr-FR" sz="2000" b="1" dirty="0">
                <a:latin typeface="Times New Roman" panose="02020603050405020304" pitchFamily="18" charset="0"/>
              </a:rPr>
              <a:t> le cadre </a:t>
            </a:r>
            <a:r>
              <a:rPr lang="en-GB" altLang="fr-FR" sz="2000" b="1" dirty="0" err="1">
                <a:latin typeface="Times New Roman" panose="02020603050405020304" pitchFamily="18" charset="0"/>
              </a:rPr>
              <a:t>d’une</a:t>
            </a:r>
            <a:r>
              <a:rPr lang="en-GB" altLang="fr-FR" sz="2000" b="1" dirty="0">
                <a:latin typeface="Times New Roman" panose="02020603050405020304" pitchFamily="18" charset="0"/>
              </a:rPr>
              <a:t> </a:t>
            </a:r>
            <a:r>
              <a:rPr lang="en-GB" altLang="fr-FR" sz="2000" b="1" dirty="0" err="1">
                <a:latin typeface="Times New Roman" panose="02020603050405020304" pitchFamily="18" charset="0"/>
              </a:rPr>
              <a:t>gestion</a:t>
            </a:r>
            <a:r>
              <a:rPr lang="en-GB" altLang="fr-FR" sz="2000" b="1" dirty="0">
                <a:latin typeface="Times New Roman" panose="02020603050405020304" pitchFamily="18" charset="0"/>
              </a:rPr>
              <a:t> </a:t>
            </a:r>
            <a:r>
              <a:rPr lang="en-GB" altLang="fr-FR" sz="2000" b="1" dirty="0" err="1">
                <a:latin typeface="Times New Roman" panose="02020603050405020304" pitchFamily="18" charset="0"/>
              </a:rPr>
              <a:t>délégué</a:t>
            </a:r>
            <a:r>
              <a:rPr lang="en-GB" altLang="fr-FR" sz="2000" b="1" dirty="0">
                <a:latin typeface="Times New Roman" panose="02020603050405020304" pitchFamily="18" charset="0"/>
              </a:rPr>
              <a:t> de </a:t>
            </a:r>
            <a:r>
              <a:rPr lang="en-GB" altLang="fr-FR" sz="2000" b="1" dirty="0">
                <a:latin typeface="Times New Roman" panose="02020603050405020304" pitchFamily="18" charset="0"/>
                <a:cs typeface="Times New Roman" panose="02020603050405020304" pitchFamily="18" charset="0"/>
              </a:rPr>
              <a:t>la </a:t>
            </a:r>
            <a:r>
              <a:rPr lang="en-GB" altLang="fr-FR" sz="2000" b="1" dirty="0" err="1">
                <a:latin typeface="Times New Roman" panose="02020603050405020304" pitchFamily="18" charset="0"/>
                <a:cs typeface="Times New Roman" panose="02020603050405020304" pitchFamily="18" charset="0"/>
              </a:rPr>
              <a:t>plateforme</a:t>
            </a:r>
            <a:r>
              <a:rPr lang="en-GB" altLang="fr-FR" sz="2000" b="1" dirty="0">
                <a:latin typeface="Times New Roman" panose="02020603050405020304" pitchFamily="18" charset="0"/>
                <a:cs typeface="Times New Roman" panose="02020603050405020304" pitchFamily="18" charset="0"/>
              </a:rPr>
              <a:t> </a:t>
            </a:r>
            <a:r>
              <a:rPr lang="en-GB" altLang="fr-FR" sz="2000" b="1" dirty="0" err="1">
                <a:latin typeface="Times New Roman" panose="02020603050405020304" pitchFamily="18" charset="0"/>
                <a:cs typeface="Times New Roman" panose="02020603050405020304" pitchFamily="18" charset="0"/>
              </a:rPr>
              <a:t>féminine</a:t>
            </a:r>
            <a:r>
              <a:rPr lang="en-GB" altLang="fr-FR" sz="2000" b="1" dirty="0">
                <a:latin typeface="Times New Roman" panose="02020603050405020304" pitchFamily="18" charset="0"/>
                <a:cs typeface="Times New Roman" panose="02020603050405020304" pitchFamily="18" charset="0"/>
              </a:rPr>
              <a:t> Innovation et </a:t>
            </a:r>
            <a:r>
              <a:rPr lang="en-GB" altLang="fr-FR" sz="2000" b="1" dirty="0" err="1">
                <a:latin typeface="Times New Roman" panose="02020603050405020304" pitchFamily="18" charset="0"/>
                <a:cs typeface="Times New Roman" panose="02020603050405020304" pitchFamily="18" charset="0"/>
              </a:rPr>
              <a:t>Créativité</a:t>
            </a:r>
            <a:r>
              <a:rPr lang="en-GB" altLang="fr-FR" sz="2000" b="1" dirty="0">
                <a:latin typeface="Times New Roman" panose="02020603050405020304" pitchFamily="18" charset="0"/>
                <a:cs typeface="Times New Roman" panose="02020603050405020304" pitchFamily="18" charset="0"/>
              </a:rPr>
              <a:t> .</a:t>
            </a:r>
            <a:endParaRPr lang="fr-FR" altLang="fr-FR" sz="2400" b="1" dirty="0">
              <a:latin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7714335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79694" y="890118"/>
            <a:ext cx="6974542" cy="399405"/>
          </a:xfrm>
          <a:prstGeom prst="rect">
            <a:avLst/>
          </a:prstGeom>
        </p:spPr>
        <p:txBody>
          <a:bodyPr wrap="square">
            <a:spAutoFit/>
          </a:bodyPr>
          <a:lstStyle/>
          <a:p>
            <a:pPr algn="just">
              <a:lnSpc>
                <a:spcPct val="107000"/>
              </a:lnSpc>
              <a:spcBef>
                <a:spcPct val="0"/>
              </a:spcBef>
              <a:buClrTx/>
              <a:buSzTx/>
              <a:buFontTx/>
              <a:buNone/>
            </a:pPr>
            <a:r>
              <a:rPr lang="fr-FR" altLang="fr-FR" sz="2000" b="1" dirty="0">
                <a:solidFill>
                  <a:srgbClr val="00B0F0"/>
                </a:solidFill>
                <a:latin typeface="Times New Roman" panose="02020603050405020304" pitchFamily="18" charset="0"/>
                <a:cs typeface="Arial" panose="020B0604020202020204" pitchFamily="34" charset="0"/>
              </a:rPr>
              <a:t>Les Étapes de Création du Groupement des Femmes Artisanes</a:t>
            </a:r>
          </a:p>
        </p:txBody>
      </p:sp>
      <p:sp>
        <p:nvSpPr>
          <p:cNvPr id="3" name="Rectangle 2"/>
          <p:cNvSpPr>
            <a:spLocks noChangeArrowheads="1"/>
          </p:cNvSpPr>
          <p:nvPr/>
        </p:nvSpPr>
        <p:spPr bwMode="auto">
          <a:xfrm>
            <a:off x="755932" y="1786405"/>
            <a:ext cx="10351339" cy="3672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F6C0AA"/>
              </a:buClr>
              <a:buSzPct val="85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1B587C"/>
              </a:buClr>
              <a:buSzPct val="80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1B587C"/>
              </a:buClr>
              <a:buChar char="o"/>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9pPr>
          </a:lstStyle>
          <a:p>
            <a:pPr algn="just">
              <a:lnSpc>
                <a:spcPct val="107000"/>
              </a:lnSpc>
              <a:spcBef>
                <a:spcPct val="0"/>
              </a:spcBef>
              <a:buClrTx/>
              <a:buSzTx/>
              <a:buFontTx/>
              <a:buNone/>
            </a:pPr>
            <a:endParaRPr lang="fr-FR" altLang="fr-FR" sz="2400" b="1" dirty="0">
              <a:solidFill>
                <a:srgbClr val="00B0F0"/>
              </a:solidFill>
              <a:latin typeface="Cambria" panose="02040503050406030204" pitchFamily="18" charset="0"/>
              <a:cs typeface="Arial" panose="020B0604020202020204" pitchFamily="34" charset="0"/>
            </a:endParaRPr>
          </a:p>
          <a:p>
            <a:pPr algn="just">
              <a:lnSpc>
                <a:spcPct val="115000"/>
              </a:lnSpc>
              <a:spcBef>
                <a:spcPct val="0"/>
              </a:spcBef>
              <a:buClrTx/>
              <a:buSzTx/>
              <a:buFont typeface="Franklin Gothic Book" panose="020B0503020102020204" pitchFamily="34" charset="0"/>
              <a:buAutoNum type="arabicPeriod"/>
            </a:pPr>
            <a:r>
              <a:rPr lang="en-GB" altLang="fr-FR" sz="2000" b="1" dirty="0" smtClean="0">
                <a:latin typeface="Times New Roman" panose="02020603050405020304" pitchFamily="18" charset="0"/>
                <a:cs typeface="Arial" panose="020B0604020202020204" pitchFamily="34" charset="0"/>
              </a:rPr>
              <a:t> Prise </a:t>
            </a:r>
            <a:r>
              <a:rPr lang="en-GB" altLang="fr-FR" sz="2000" b="1" dirty="0">
                <a:latin typeface="Times New Roman" panose="02020603050405020304" pitchFamily="18" charset="0"/>
                <a:cs typeface="Arial" panose="020B0604020202020204" pitchFamily="34" charset="0"/>
              </a:rPr>
              <a:t>de contact avec les institutions </a:t>
            </a:r>
            <a:r>
              <a:rPr lang="en-GB" altLang="fr-FR" sz="2000" b="1" dirty="0" err="1">
                <a:latin typeface="Times New Roman" panose="02020603050405020304" pitchFamily="18" charset="0"/>
                <a:cs typeface="Arial" panose="020B0604020202020204" pitchFamily="34" charset="0"/>
              </a:rPr>
              <a:t>cibles</a:t>
            </a:r>
            <a:r>
              <a:rPr lang="en-GB" altLang="fr-FR" sz="2000" b="1" dirty="0">
                <a:latin typeface="Times New Roman" panose="02020603050405020304" pitchFamily="18" charset="0"/>
                <a:cs typeface="Arial" panose="020B0604020202020204" pitchFamily="34" charset="0"/>
              </a:rPr>
              <a:t> AREP, SECA, </a:t>
            </a:r>
            <a:r>
              <a:rPr lang="en-GB" altLang="fr-FR" sz="2000" b="1" dirty="0" err="1">
                <a:latin typeface="Times New Roman" panose="02020603050405020304" pitchFamily="18" charset="0"/>
                <a:cs typeface="Arial" panose="020B0604020202020204" pitchFamily="34" charset="0"/>
              </a:rPr>
              <a:t>Société</a:t>
            </a:r>
            <a:r>
              <a:rPr lang="en-GB" altLang="fr-FR" sz="2000" b="1" dirty="0">
                <a:latin typeface="Times New Roman" panose="02020603050405020304" pitchFamily="18" charset="0"/>
                <a:cs typeface="Arial" panose="020B0604020202020204" pitchFamily="34" charset="0"/>
              </a:rPr>
              <a:t> de </a:t>
            </a:r>
            <a:r>
              <a:rPr lang="en-GB" altLang="fr-FR" sz="2000" b="1" dirty="0" err="1">
                <a:latin typeface="Times New Roman" panose="02020603050405020304" pitchFamily="18" charset="0"/>
                <a:cs typeface="Arial" panose="020B0604020202020204" pitchFamily="34" charset="0"/>
              </a:rPr>
              <a:t>développement</a:t>
            </a:r>
            <a:r>
              <a:rPr lang="en-GB" altLang="fr-FR" sz="2000" b="1" dirty="0">
                <a:latin typeface="Times New Roman" panose="02020603050405020304" pitchFamily="18" charset="0"/>
                <a:cs typeface="Arial" panose="020B0604020202020204" pitchFamily="34" charset="0"/>
              </a:rPr>
              <a:t> </a:t>
            </a:r>
            <a:r>
              <a:rPr lang="en-GB" altLang="fr-FR" sz="2000" b="1" dirty="0" err="1">
                <a:latin typeface="Times New Roman" panose="02020603050405020304" pitchFamily="18" charset="0"/>
                <a:cs typeface="Arial" panose="020B0604020202020204" pitchFamily="34" charset="0"/>
              </a:rPr>
              <a:t>régional</a:t>
            </a:r>
            <a:r>
              <a:rPr lang="en-GB" altLang="fr-FR" sz="2000" b="1" dirty="0">
                <a:latin typeface="Times New Roman" panose="02020603050405020304" pitchFamily="18" charset="0"/>
                <a:cs typeface="Arial" panose="020B0604020202020204" pitchFamily="34" charset="0"/>
              </a:rPr>
              <a:t>, la </a:t>
            </a:r>
            <a:r>
              <a:rPr lang="en-GB" altLang="fr-FR" sz="2000" b="1" dirty="0" err="1">
                <a:latin typeface="Times New Roman" panose="02020603050405020304" pitchFamily="18" charset="0"/>
                <a:cs typeface="Arial" panose="020B0604020202020204" pitchFamily="34" charset="0"/>
              </a:rPr>
              <a:t>Chambre</a:t>
            </a:r>
            <a:r>
              <a:rPr lang="en-GB" altLang="fr-FR" sz="2000" b="1" dirty="0">
                <a:latin typeface="Times New Roman" panose="02020603050405020304" pitchFamily="18" charset="0"/>
                <a:cs typeface="Arial" panose="020B0604020202020204" pitchFamily="34" charset="0"/>
              </a:rPr>
              <a:t> regional de </a:t>
            </a:r>
            <a:r>
              <a:rPr lang="en-GB" altLang="fr-FR" sz="2000" b="1" dirty="0" err="1">
                <a:latin typeface="Times New Roman" panose="02020603050405020304" pitchFamily="18" charset="0"/>
                <a:cs typeface="Arial" panose="020B0604020202020204" pitchFamily="34" charset="0"/>
              </a:rPr>
              <a:t>l’artisanat</a:t>
            </a:r>
            <a:r>
              <a:rPr lang="en-GB" altLang="fr-FR" sz="2000" b="1" dirty="0">
                <a:latin typeface="Times New Roman" panose="02020603050405020304" pitchFamily="18" charset="0"/>
                <a:cs typeface="Arial" panose="020B0604020202020204" pitchFamily="34" charset="0"/>
              </a:rPr>
              <a:t> </a:t>
            </a:r>
            <a:r>
              <a:rPr lang="en-GB" altLang="fr-FR" sz="2000" b="1" dirty="0" err="1">
                <a:latin typeface="Times New Roman" panose="02020603050405020304" pitchFamily="18" charset="0"/>
                <a:cs typeface="Arial" panose="020B0604020202020204" pitchFamily="34" charset="0"/>
              </a:rPr>
              <a:t>ou</a:t>
            </a:r>
            <a:r>
              <a:rPr lang="en-GB" altLang="fr-FR" sz="2000" b="1" dirty="0">
                <a:latin typeface="Times New Roman" panose="02020603050405020304" pitchFamily="18" charset="0"/>
                <a:cs typeface="Arial" panose="020B0604020202020204" pitchFamily="34" charset="0"/>
              </a:rPr>
              <a:t> </a:t>
            </a:r>
            <a:r>
              <a:rPr lang="en-GB" altLang="fr-FR" sz="2000" b="1" dirty="0" err="1">
                <a:latin typeface="Times New Roman" panose="02020603050405020304" pitchFamily="18" charset="0"/>
                <a:cs typeface="Arial" panose="020B0604020202020204" pitchFamily="34" charset="0"/>
              </a:rPr>
              <a:t>ayant</a:t>
            </a:r>
            <a:r>
              <a:rPr lang="en-GB" altLang="fr-FR" sz="2000" b="1" dirty="0">
                <a:latin typeface="Times New Roman" panose="02020603050405020304" pitchFamily="18" charset="0"/>
                <a:cs typeface="Arial" panose="020B0604020202020204" pitchFamily="34" charset="0"/>
              </a:rPr>
              <a:t> </a:t>
            </a:r>
            <a:r>
              <a:rPr lang="en-GB" altLang="fr-FR" sz="2000" b="1" dirty="0" err="1">
                <a:latin typeface="Times New Roman" panose="02020603050405020304" pitchFamily="18" charset="0"/>
                <a:cs typeface="Arial" panose="020B0604020202020204" pitchFamily="34" charset="0"/>
              </a:rPr>
              <a:t>exprimé</a:t>
            </a:r>
            <a:r>
              <a:rPr lang="en-GB" altLang="fr-FR" sz="2000" b="1" dirty="0">
                <a:latin typeface="Times New Roman" panose="02020603050405020304" pitchFamily="18" charset="0"/>
                <a:cs typeface="Arial" panose="020B0604020202020204" pitchFamily="34" charset="0"/>
              </a:rPr>
              <a:t> un </a:t>
            </a:r>
            <a:r>
              <a:rPr lang="en-GB" altLang="fr-FR" sz="2000" b="1" dirty="0" err="1">
                <a:latin typeface="Times New Roman" panose="02020603050405020304" pitchFamily="18" charset="0"/>
                <a:cs typeface="Arial" panose="020B0604020202020204" pitchFamily="34" charset="0"/>
              </a:rPr>
              <a:t>intérêt</a:t>
            </a:r>
            <a:r>
              <a:rPr lang="en-GB" altLang="fr-FR" sz="2000" b="1" dirty="0">
                <a:latin typeface="Times New Roman" panose="02020603050405020304" pitchFamily="18" charset="0"/>
                <a:cs typeface="Arial" panose="020B0604020202020204" pitchFamily="34" charset="0"/>
              </a:rPr>
              <a:t> vis-à-vis du </a:t>
            </a:r>
            <a:r>
              <a:rPr lang="en-GB" altLang="fr-FR" sz="2000" b="1" dirty="0" err="1">
                <a:latin typeface="Times New Roman" panose="02020603050405020304" pitchFamily="18" charset="0"/>
                <a:cs typeface="Arial" panose="020B0604020202020204" pitchFamily="34" charset="0"/>
              </a:rPr>
              <a:t>projet</a:t>
            </a:r>
            <a:r>
              <a:rPr lang="en-GB" altLang="fr-FR" sz="2000" b="1" dirty="0">
                <a:latin typeface="Times New Roman" panose="02020603050405020304" pitchFamily="18" charset="0"/>
                <a:cs typeface="Arial" panose="020B0604020202020204" pitchFamily="34" charset="0"/>
              </a:rPr>
              <a:t> </a:t>
            </a:r>
            <a:endParaRPr lang="fr-FR" altLang="fr-FR" sz="2400" b="1" dirty="0">
              <a:latin typeface="Cambria" panose="02040503050406030204" pitchFamily="18" charset="0"/>
              <a:cs typeface="Arial" panose="020B0604020202020204" pitchFamily="34" charset="0"/>
            </a:endParaRPr>
          </a:p>
          <a:p>
            <a:pPr>
              <a:lnSpc>
                <a:spcPct val="115000"/>
              </a:lnSpc>
              <a:spcBef>
                <a:spcPct val="0"/>
              </a:spcBef>
              <a:buClrTx/>
              <a:buSzTx/>
              <a:buFont typeface="Franklin Gothic Book" panose="020B0503020102020204" pitchFamily="34" charset="0"/>
              <a:buAutoNum type="arabicPeriod"/>
            </a:pPr>
            <a:r>
              <a:rPr lang="en-GB" altLang="fr-FR" sz="2000" b="1" dirty="0" smtClean="0">
                <a:latin typeface="Times New Roman" panose="02020603050405020304" pitchFamily="18" charset="0"/>
                <a:cs typeface="Arial" panose="020B0604020202020204" pitchFamily="34" charset="0"/>
              </a:rPr>
              <a:t> Organisation </a:t>
            </a:r>
            <a:r>
              <a:rPr lang="en-GB" altLang="fr-FR" sz="2000" b="1" dirty="0">
                <a:latin typeface="Times New Roman" panose="02020603050405020304" pitchFamily="18" charset="0"/>
                <a:cs typeface="Arial" panose="020B0604020202020204" pitchFamily="34" charset="0"/>
              </a:rPr>
              <a:t>d’un atelier de restitution à </a:t>
            </a:r>
            <a:r>
              <a:rPr lang="en-GB" altLang="fr-FR" sz="2000" b="1" dirty="0" err="1">
                <a:latin typeface="Times New Roman" panose="02020603050405020304" pitchFamily="18" charset="0"/>
                <a:cs typeface="Arial" panose="020B0604020202020204" pitchFamily="34" charset="0"/>
              </a:rPr>
              <a:t>l’attention</a:t>
            </a:r>
            <a:r>
              <a:rPr lang="en-GB" altLang="fr-FR" sz="2000" b="1" dirty="0">
                <a:latin typeface="Times New Roman" panose="02020603050405020304" pitchFamily="18" charset="0"/>
                <a:cs typeface="Arial" panose="020B0604020202020204" pitchFamily="34" charset="0"/>
              </a:rPr>
              <a:t> des </a:t>
            </a:r>
            <a:r>
              <a:rPr lang="en-GB" altLang="fr-FR" sz="2000" b="1" dirty="0" err="1">
                <a:latin typeface="Times New Roman" panose="02020603050405020304" pitchFamily="18" charset="0"/>
                <a:cs typeface="Arial" panose="020B0604020202020204" pitchFamily="34" charset="0"/>
              </a:rPr>
              <a:t>principaux</a:t>
            </a:r>
            <a:r>
              <a:rPr lang="en-GB" altLang="fr-FR" sz="2000" b="1" dirty="0">
                <a:latin typeface="Times New Roman" panose="02020603050405020304" pitchFamily="18" charset="0"/>
                <a:cs typeface="Arial" panose="020B0604020202020204" pitchFamily="34" charset="0"/>
              </a:rPr>
              <a:t> </a:t>
            </a:r>
            <a:r>
              <a:rPr lang="en-GB" altLang="fr-FR" sz="2000" b="1" dirty="0" err="1">
                <a:latin typeface="Times New Roman" panose="02020603050405020304" pitchFamily="18" charset="0"/>
                <a:cs typeface="Arial" panose="020B0604020202020204" pitchFamily="34" charset="0"/>
              </a:rPr>
              <a:t>partenaires</a:t>
            </a:r>
            <a:r>
              <a:rPr lang="en-GB" altLang="fr-FR" sz="2000" b="1" dirty="0">
                <a:latin typeface="Times New Roman" panose="02020603050405020304" pitchFamily="18" charset="0"/>
                <a:cs typeface="Arial" panose="020B0604020202020204" pitchFamily="34" charset="0"/>
              </a:rPr>
              <a:t> (AREP, SECA, </a:t>
            </a:r>
            <a:r>
              <a:rPr lang="en-GB" altLang="fr-FR" sz="2000" b="1" dirty="0" err="1">
                <a:latin typeface="Times New Roman" panose="02020603050405020304" pitchFamily="18" charset="0"/>
                <a:cs typeface="Arial" panose="020B0604020202020204" pitchFamily="34" charset="0"/>
              </a:rPr>
              <a:t>Chambre</a:t>
            </a:r>
            <a:r>
              <a:rPr lang="en-GB" altLang="fr-FR" sz="2000" b="1" dirty="0">
                <a:latin typeface="Times New Roman" panose="02020603050405020304" pitchFamily="18" charset="0"/>
                <a:cs typeface="Arial" panose="020B0604020202020204" pitchFamily="34" charset="0"/>
              </a:rPr>
              <a:t> regional de </a:t>
            </a:r>
            <a:r>
              <a:rPr lang="en-GB" altLang="fr-FR" sz="2000" b="1" dirty="0" err="1">
                <a:latin typeface="Times New Roman" panose="02020603050405020304" pitchFamily="18" charset="0"/>
                <a:cs typeface="Arial" panose="020B0604020202020204" pitchFamily="34" charset="0"/>
              </a:rPr>
              <a:t>l’artisanat</a:t>
            </a:r>
            <a:r>
              <a:rPr lang="en-GB" altLang="fr-FR" sz="2000" b="1" dirty="0">
                <a:latin typeface="Times New Roman" panose="02020603050405020304" pitchFamily="18" charset="0"/>
                <a:cs typeface="Arial" panose="020B0604020202020204" pitchFamily="34" charset="0"/>
              </a:rPr>
              <a:t>, </a:t>
            </a:r>
            <a:r>
              <a:rPr lang="en-GB" altLang="fr-FR" sz="2000" b="1" dirty="0" err="1">
                <a:latin typeface="Times New Roman" panose="02020603050405020304" pitchFamily="18" charset="0"/>
                <a:cs typeface="Arial" panose="020B0604020202020204" pitchFamily="34" charset="0"/>
              </a:rPr>
              <a:t>Société</a:t>
            </a:r>
            <a:r>
              <a:rPr lang="en-GB" altLang="fr-FR" sz="2000" b="1" dirty="0">
                <a:latin typeface="Times New Roman" panose="02020603050405020304" pitchFamily="18" charset="0"/>
                <a:cs typeface="Arial" panose="020B0604020202020204" pitchFamily="34" charset="0"/>
              </a:rPr>
              <a:t> de </a:t>
            </a:r>
            <a:r>
              <a:rPr lang="en-GB" altLang="fr-FR" sz="2000" b="1" dirty="0" err="1">
                <a:latin typeface="Times New Roman" panose="02020603050405020304" pitchFamily="18" charset="0"/>
                <a:cs typeface="Arial" panose="020B0604020202020204" pitchFamily="34" charset="0"/>
              </a:rPr>
              <a:t>développement</a:t>
            </a:r>
            <a:r>
              <a:rPr lang="en-GB" altLang="fr-FR" sz="2000" b="1" dirty="0">
                <a:latin typeface="Times New Roman" panose="02020603050405020304" pitchFamily="18" charset="0"/>
                <a:cs typeface="Arial" panose="020B0604020202020204" pitchFamily="34" charset="0"/>
              </a:rPr>
              <a:t> </a:t>
            </a:r>
            <a:r>
              <a:rPr lang="en-GB" altLang="fr-FR" sz="2000" b="1" dirty="0" err="1">
                <a:latin typeface="Times New Roman" panose="02020603050405020304" pitchFamily="18" charset="0"/>
                <a:cs typeface="Arial" panose="020B0604020202020204" pitchFamily="34" charset="0"/>
              </a:rPr>
              <a:t>régional</a:t>
            </a:r>
            <a:r>
              <a:rPr lang="en-GB" altLang="fr-FR" sz="2000" b="1" dirty="0">
                <a:latin typeface="Times New Roman" panose="02020603050405020304" pitchFamily="18" charset="0"/>
                <a:cs typeface="Arial" panose="020B0604020202020204" pitchFamily="34" charset="0"/>
              </a:rPr>
              <a:t>,</a:t>
            </a:r>
            <a:r>
              <a:rPr lang="en-GB" altLang="fr-FR" sz="2000" b="1" dirty="0">
                <a:latin typeface="Times New Roman" panose="02020603050405020304" pitchFamily="18" charset="0"/>
                <a:cs typeface="Times New Roman" panose="02020603050405020304" pitchFamily="18" charset="0"/>
              </a:rPr>
              <a:t> les femmes </a:t>
            </a:r>
            <a:r>
              <a:rPr lang="en-GB" altLang="fr-FR" sz="2000" b="1" dirty="0" err="1" smtClean="0">
                <a:latin typeface="Times New Roman" panose="02020603050405020304" pitchFamily="18" charset="0"/>
                <a:cs typeface="Times New Roman" panose="02020603050405020304" pitchFamily="18" charset="0"/>
              </a:rPr>
              <a:t>artisanes</a:t>
            </a:r>
            <a:r>
              <a:rPr lang="en-GB" altLang="fr-FR" sz="2000" b="1" dirty="0" smtClean="0">
                <a:latin typeface="Times New Roman" panose="02020603050405020304" pitchFamily="18" charset="0"/>
                <a:cs typeface="Times New Roman" panose="02020603050405020304" pitchFamily="18" charset="0"/>
              </a:rPr>
              <a:t>/</a:t>
            </a:r>
            <a:r>
              <a:rPr lang="en-GB" altLang="fr-FR" sz="2000" b="1" dirty="0" err="1" smtClean="0">
                <a:latin typeface="Times New Roman" panose="02020603050405020304" pitchFamily="18" charset="0"/>
                <a:cs typeface="Times New Roman" panose="02020603050405020304" pitchFamily="18" charset="0"/>
              </a:rPr>
              <a:t>utilisatrices</a:t>
            </a:r>
            <a:r>
              <a:rPr lang="en-GB" altLang="fr-FR" sz="2000" b="1" dirty="0" smtClean="0">
                <a:latin typeface="Times New Roman" panose="02020603050405020304" pitchFamily="18" charset="0"/>
                <a:cs typeface="Times New Roman" panose="02020603050405020304" pitchFamily="18" charset="0"/>
              </a:rPr>
              <a:t>/</a:t>
            </a:r>
            <a:r>
              <a:rPr lang="en-GB" altLang="fr-FR" sz="2000" b="1" dirty="0" err="1" smtClean="0">
                <a:latin typeface="Times New Roman" panose="02020603050405020304" pitchFamily="18" charset="0"/>
                <a:cs typeface="Times New Roman" panose="02020603050405020304" pitchFamily="18" charset="0"/>
              </a:rPr>
              <a:t>entrepreneures</a:t>
            </a:r>
            <a:r>
              <a:rPr lang="en-GB" altLang="fr-FR" sz="2000" b="1" dirty="0" smtClean="0">
                <a:latin typeface="Times New Roman" panose="02020603050405020304" pitchFamily="18" charset="0"/>
                <a:cs typeface="Times New Roman" panose="02020603050405020304" pitchFamily="18" charset="0"/>
              </a:rPr>
              <a:t>/</a:t>
            </a:r>
            <a:r>
              <a:rPr lang="en-GB" altLang="fr-FR" sz="2000" b="1" dirty="0" err="1" smtClean="0">
                <a:latin typeface="Times New Roman" panose="02020603050405020304" pitchFamily="18" charset="0"/>
                <a:cs typeface="Times New Roman" panose="02020603050405020304" pitchFamily="18" charset="0"/>
              </a:rPr>
              <a:t>commerçantes</a:t>
            </a:r>
            <a:r>
              <a:rPr lang="en-GB" altLang="fr-FR" sz="2000" b="1" dirty="0" smtClean="0">
                <a:latin typeface="Times New Roman" panose="02020603050405020304" pitchFamily="18" charset="0"/>
                <a:cs typeface="Times New Roman" panose="02020603050405020304" pitchFamily="18" charset="0"/>
              </a:rPr>
              <a:t> </a:t>
            </a:r>
            <a:r>
              <a:rPr lang="en-GB" altLang="fr-FR" sz="2000" b="1" dirty="0" err="1">
                <a:latin typeface="Times New Roman" panose="02020603050405020304" pitchFamily="18" charset="0"/>
                <a:cs typeface="Times New Roman" panose="02020603050405020304" pitchFamily="18" charset="0"/>
              </a:rPr>
              <a:t>afin</a:t>
            </a:r>
            <a:r>
              <a:rPr lang="en-GB" altLang="fr-FR" sz="2000" b="1" dirty="0">
                <a:latin typeface="Times New Roman" panose="02020603050405020304" pitchFamily="18" charset="0"/>
                <a:cs typeface="Times New Roman" panose="02020603050405020304" pitchFamily="18" charset="0"/>
              </a:rPr>
              <a:t> de </a:t>
            </a:r>
            <a:r>
              <a:rPr lang="en-GB" altLang="fr-FR" sz="2000" b="1" dirty="0" err="1">
                <a:latin typeface="Times New Roman" panose="02020603050405020304" pitchFamily="18" charset="0"/>
                <a:cs typeface="Times New Roman" panose="02020603050405020304" pitchFamily="18" charset="0"/>
              </a:rPr>
              <a:t>valider</a:t>
            </a:r>
            <a:r>
              <a:rPr lang="en-GB" altLang="fr-FR" sz="2000" b="1" dirty="0">
                <a:latin typeface="Times New Roman" panose="02020603050405020304" pitchFamily="18" charset="0"/>
                <a:cs typeface="Times New Roman" panose="02020603050405020304" pitchFamily="18" charset="0"/>
              </a:rPr>
              <a:t> les </a:t>
            </a:r>
            <a:r>
              <a:rPr lang="en-GB" altLang="fr-FR" sz="2000" b="1" dirty="0" err="1">
                <a:latin typeface="Times New Roman" panose="02020603050405020304" pitchFamily="18" charset="0"/>
                <a:cs typeface="Times New Roman" panose="02020603050405020304" pitchFamily="18" charset="0"/>
              </a:rPr>
              <a:t>recommandations</a:t>
            </a:r>
            <a:r>
              <a:rPr lang="en-GB" altLang="fr-FR" sz="2000" b="1" dirty="0">
                <a:latin typeface="Times New Roman" panose="02020603050405020304" pitchFamily="18" charset="0"/>
                <a:cs typeface="Times New Roman" panose="02020603050405020304" pitchFamily="18" charset="0"/>
              </a:rPr>
              <a:t> de </a:t>
            </a:r>
            <a:r>
              <a:rPr lang="en-GB" altLang="fr-FR" sz="2000" b="1" dirty="0" err="1">
                <a:latin typeface="Times New Roman" panose="02020603050405020304" pitchFamily="18" charset="0"/>
                <a:cs typeface="Times New Roman" panose="02020603050405020304" pitchFamily="18" charset="0"/>
              </a:rPr>
              <a:t>ce</a:t>
            </a:r>
            <a:r>
              <a:rPr lang="en-GB" altLang="fr-FR" sz="2000" b="1" dirty="0">
                <a:latin typeface="Times New Roman" panose="02020603050405020304" pitchFamily="18" charset="0"/>
                <a:cs typeface="Times New Roman" panose="02020603050405020304" pitchFamily="18" charset="0"/>
              </a:rPr>
              <a:t> rapport </a:t>
            </a:r>
            <a:endParaRPr lang="fr-FR" altLang="fr-FR" sz="2400" b="1" dirty="0">
              <a:latin typeface="Cambria" panose="02040503050406030204" pitchFamily="18" charset="0"/>
              <a:cs typeface="Times New Roman" panose="02020603050405020304" pitchFamily="18" charset="0"/>
            </a:endParaRPr>
          </a:p>
          <a:p>
            <a:pPr>
              <a:lnSpc>
                <a:spcPct val="115000"/>
              </a:lnSpc>
              <a:spcBef>
                <a:spcPct val="0"/>
              </a:spcBef>
              <a:buClrTx/>
              <a:buSzTx/>
              <a:buFont typeface="Franklin Gothic Book" panose="020B0503020102020204" pitchFamily="34" charset="0"/>
              <a:buAutoNum type="arabicPeriod"/>
            </a:pPr>
            <a:r>
              <a:rPr lang="en-GB" altLang="fr-FR" sz="2000" b="1" dirty="0" smtClean="0">
                <a:latin typeface="Times New Roman" panose="02020603050405020304" pitchFamily="18" charset="0"/>
                <a:cs typeface="Times New Roman" panose="02020603050405020304" pitchFamily="18" charset="0"/>
              </a:rPr>
              <a:t> Identification </a:t>
            </a:r>
            <a:r>
              <a:rPr lang="en-GB" altLang="fr-FR" sz="2000" b="1" dirty="0" err="1">
                <a:latin typeface="Times New Roman" panose="02020603050405020304" pitchFamily="18" charset="0"/>
                <a:cs typeface="Times New Roman" panose="02020603050405020304" pitchFamily="18" charset="0"/>
              </a:rPr>
              <a:t>d’une</a:t>
            </a:r>
            <a:r>
              <a:rPr lang="en-GB" altLang="fr-FR" sz="2000" b="1" dirty="0">
                <a:latin typeface="Times New Roman" panose="02020603050405020304" pitchFamily="18" charset="0"/>
                <a:cs typeface="Times New Roman" panose="02020603050405020304" pitchFamily="18" charset="0"/>
              </a:rPr>
              <a:t> chef </a:t>
            </a:r>
            <a:r>
              <a:rPr lang="en-GB" altLang="fr-FR" sz="2000" b="1" dirty="0" err="1">
                <a:latin typeface="Times New Roman" panose="02020603050405020304" pitchFamily="18" charset="0"/>
                <a:cs typeface="Times New Roman" panose="02020603050405020304" pitchFamily="18" charset="0"/>
              </a:rPr>
              <a:t>d’entreprise</a:t>
            </a:r>
            <a:r>
              <a:rPr lang="en-GB" altLang="fr-FR" sz="2000" b="1" dirty="0">
                <a:latin typeface="Times New Roman" panose="02020603050405020304" pitchFamily="18" charset="0"/>
                <a:cs typeface="Times New Roman" panose="02020603050405020304" pitchFamily="18" charset="0"/>
              </a:rPr>
              <a:t> (</a:t>
            </a:r>
            <a:r>
              <a:rPr lang="en-GB" altLang="fr-FR" sz="2000" b="1" dirty="0" err="1">
                <a:latin typeface="Times New Roman" panose="02020603050405020304" pitchFamily="18" charset="0"/>
                <a:cs typeface="Times New Roman" panose="02020603050405020304" pitchFamily="18" charset="0"/>
              </a:rPr>
              <a:t>initiatrice</a:t>
            </a:r>
            <a:r>
              <a:rPr lang="en-GB" altLang="fr-FR" sz="2000" b="1" dirty="0">
                <a:latin typeface="Times New Roman" panose="02020603050405020304" pitchFamily="18" charset="0"/>
                <a:cs typeface="Times New Roman" panose="02020603050405020304" pitchFamily="18" charset="0"/>
              </a:rPr>
              <a:t> </a:t>
            </a:r>
            <a:r>
              <a:rPr lang="en-GB" altLang="fr-FR" sz="2000" b="1" dirty="0" err="1">
                <a:latin typeface="Times New Roman" panose="02020603050405020304" pitchFamily="18" charset="0"/>
                <a:cs typeface="Times New Roman" panose="02020603050405020304" pitchFamily="18" charset="0"/>
              </a:rPr>
              <a:t>ou</a:t>
            </a:r>
            <a:r>
              <a:rPr lang="en-GB" altLang="fr-FR" sz="2000" b="1" dirty="0">
                <a:latin typeface="Times New Roman" panose="02020603050405020304" pitchFamily="18" charset="0"/>
                <a:cs typeface="Times New Roman" panose="02020603050405020304" pitchFamily="18" charset="0"/>
              </a:rPr>
              <a:t> leader) </a:t>
            </a:r>
            <a:r>
              <a:rPr lang="en-GB" altLang="fr-FR" sz="2000" b="1" dirty="0" err="1">
                <a:latin typeface="Times New Roman" panose="02020603050405020304" pitchFamily="18" charset="0"/>
                <a:cs typeface="Times New Roman" panose="02020603050405020304" pitchFamily="18" charset="0"/>
              </a:rPr>
              <a:t>ou</a:t>
            </a:r>
            <a:r>
              <a:rPr lang="en-GB" altLang="fr-FR" sz="2000" b="1" dirty="0">
                <a:latin typeface="Times New Roman" panose="02020603050405020304" pitchFamily="18" charset="0"/>
                <a:cs typeface="Times New Roman" panose="02020603050405020304" pitchFamily="18" charset="0"/>
              </a:rPr>
              <a:t> d’un </a:t>
            </a:r>
            <a:r>
              <a:rPr lang="en-GB" altLang="fr-FR" sz="2000" b="1" dirty="0" err="1">
                <a:latin typeface="Times New Roman" panose="02020603050405020304" pitchFamily="18" charset="0"/>
                <a:cs typeface="Times New Roman" panose="02020603050405020304" pitchFamily="18" charset="0"/>
              </a:rPr>
              <a:t>groupe</a:t>
            </a:r>
            <a:r>
              <a:rPr lang="en-GB" altLang="fr-FR" sz="2000" b="1" dirty="0">
                <a:latin typeface="Times New Roman" panose="02020603050405020304" pitchFamily="18" charset="0"/>
                <a:cs typeface="Times New Roman" panose="02020603050405020304" pitchFamily="18" charset="0"/>
              </a:rPr>
              <a:t> de </a:t>
            </a:r>
            <a:r>
              <a:rPr lang="en-GB" altLang="fr-FR" sz="2000" b="1" dirty="0" err="1">
                <a:latin typeface="Times New Roman" panose="02020603050405020304" pitchFamily="18" charset="0"/>
                <a:cs typeface="Times New Roman" panose="02020603050405020304" pitchFamily="18" charset="0"/>
              </a:rPr>
              <a:t>membres</a:t>
            </a:r>
            <a:r>
              <a:rPr lang="en-GB" altLang="fr-FR" sz="2000" b="1" dirty="0">
                <a:latin typeface="Times New Roman" panose="02020603050405020304" pitchFamily="18" charset="0"/>
                <a:cs typeface="Times New Roman" panose="02020603050405020304" pitchFamily="18" charset="0"/>
              </a:rPr>
              <a:t> Femmes </a:t>
            </a:r>
            <a:r>
              <a:rPr lang="en-GB" altLang="fr-FR" sz="2000" b="1" dirty="0" err="1">
                <a:latin typeface="Times New Roman" panose="02020603050405020304" pitchFamily="18" charset="0"/>
                <a:cs typeface="Times New Roman" panose="02020603050405020304" pitchFamily="18" charset="0"/>
              </a:rPr>
              <a:t>artisanes</a:t>
            </a:r>
            <a:r>
              <a:rPr lang="en-GB" altLang="fr-FR" sz="2000" b="1" dirty="0">
                <a:latin typeface="Times New Roman" panose="02020603050405020304" pitchFamily="18" charset="0"/>
                <a:cs typeface="Times New Roman" panose="02020603050405020304" pitchFamily="18" charset="0"/>
              </a:rPr>
              <a:t> </a:t>
            </a:r>
            <a:r>
              <a:rPr lang="en-GB" altLang="fr-FR" sz="2000" b="1" dirty="0" err="1">
                <a:latin typeface="Times New Roman" panose="02020603050405020304" pitchFamily="18" charset="0"/>
                <a:cs typeface="Times New Roman" panose="02020603050405020304" pitchFamily="18" charset="0"/>
              </a:rPr>
              <a:t>potentielles</a:t>
            </a:r>
            <a:r>
              <a:rPr lang="en-GB" altLang="fr-FR" sz="2000" b="1" dirty="0">
                <a:latin typeface="Times New Roman" panose="02020603050405020304" pitchFamily="18" charset="0"/>
                <a:cs typeface="Times New Roman" panose="02020603050405020304" pitchFamily="18" charset="0"/>
              </a:rPr>
              <a:t> (</a:t>
            </a:r>
            <a:r>
              <a:rPr lang="en-GB" altLang="fr-FR" sz="2000" b="1" dirty="0" err="1">
                <a:latin typeface="Times New Roman" panose="02020603050405020304" pitchFamily="18" charset="0"/>
                <a:cs typeface="Times New Roman" panose="02020603050405020304" pitchFamily="18" charset="0"/>
              </a:rPr>
              <a:t>noyau</a:t>
            </a:r>
            <a:r>
              <a:rPr lang="en-GB" altLang="fr-FR" sz="2000" b="1" dirty="0">
                <a:latin typeface="Times New Roman" panose="02020603050405020304" pitchFamily="18" charset="0"/>
                <a:cs typeface="Times New Roman" panose="02020603050405020304" pitchFamily="18" charset="0"/>
              </a:rPr>
              <a:t> </a:t>
            </a:r>
            <a:r>
              <a:rPr lang="en-GB" altLang="fr-FR" sz="2000" b="1" dirty="0" err="1">
                <a:latin typeface="Times New Roman" panose="02020603050405020304" pitchFamily="18" charset="0"/>
                <a:cs typeface="Times New Roman" panose="02020603050405020304" pitchFamily="18" charset="0"/>
              </a:rPr>
              <a:t>dur</a:t>
            </a:r>
            <a:r>
              <a:rPr lang="en-GB" altLang="fr-FR" sz="2000" b="1" dirty="0">
                <a:latin typeface="Times New Roman" panose="02020603050405020304" pitchFamily="18" charset="0"/>
                <a:cs typeface="Times New Roman" panose="02020603050405020304" pitchFamily="18" charset="0"/>
              </a:rPr>
              <a:t>) sur la base </a:t>
            </a:r>
            <a:r>
              <a:rPr lang="en-GB" altLang="fr-FR" sz="2000" b="1" dirty="0" err="1">
                <a:latin typeface="Times New Roman" panose="02020603050405020304" pitchFamily="18" charset="0"/>
                <a:cs typeface="Times New Roman" panose="02020603050405020304" pitchFamily="18" charset="0"/>
              </a:rPr>
              <a:t>d’une</a:t>
            </a:r>
            <a:r>
              <a:rPr lang="en-GB" altLang="fr-FR" sz="2000" b="1" dirty="0">
                <a:latin typeface="Times New Roman" panose="02020603050405020304" pitchFamily="18" charset="0"/>
                <a:cs typeface="Times New Roman" panose="02020603050405020304" pitchFamily="18" charset="0"/>
              </a:rPr>
              <a:t> première vision commune </a:t>
            </a:r>
            <a:r>
              <a:rPr lang="en-GB" altLang="fr-FR" sz="2000" b="1" dirty="0" err="1">
                <a:latin typeface="Times New Roman" panose="02020603050405020304" pitchFamily="18" charset="0"/>
                <a:cs typeface="Times New Roman" panose="02020603050405020304" pitchFamily="18" charset="0"/>
              </a:rPr>
              <a:t>en</a:t>
            </a:r>
            <a:r>
              <a:rPr lang="en-GB" altLang="fr-FR" sz="2000" b="1" dirty="0">
                <a:latin typeface="Times New Roman" panose="02020603050405020304" pitchFamily="18" charset="0"/>
                <a:cs typeface="Times New Roman" panose="02020603050405020304" pitchFamily="18" charset="0"/>
              </a:rPr>
              <a:t> </a:t>
            </a:r>
            <a:r>
              <a:rPr lang="en-GB" altLang="fr-FR" sz="2000" b="1" dirty="0" err="1">
                <a:latin typeface="Times New Roman" panose="02020603050405020304" pitchFamily="18" charset="0"/>
                <a:cs typeface="Times New Roman" panose="02020603050405020304" pitchFamily="18" charset="0"/>
              </a:rPr>
              <a:t>termes</a:t>
            </a:r>
            <a:r>
              <a:rPr lang="en-GB" altLang="fr-FR" sz="2000" b="1" dirty="0">
                <a:latin typeface="Times New Roman" panose="02020603050405020304" pitchFamily="18" charset="0"/>
                <a:cs typeface="Times New Roman" panose="02020603050405020304" pitchFamily="18" charset="0"/>
              </a:rPr>
              <a:t> de </a:t>
            </a:r>
            <a:r>
              <a:rPr lang="en-GB" altLang="fr-FR" sz="2000" b="1" dirty="0" err="1">
                <a:latin typeface="Times New Roman" panose="02020603050405020304" pitchFamily="18" charset="0"/>
                <a:cs typeface="Times New Roman" panose="02020603050405020304" pitchFamily="18" charset="0"/>
              </a:rPr>
              <a:t>marché</a:t>
            </a:r>
            <a:r>
              <a:rPr lang="en-GB" altLang="fr-FR" sz="2000" b="1" dirty="0">
                <a:latin typeface="Times New Roman" panose="02020603050405020304" pitchFamily="18" charset="0"/>
                <a:cs typeface="Times New Roman" panose="02020603050405020304" pitchFamily="18" charset="0"/>
              </a:rPr>
              <a:t> et de </a:t>
            </a:r>
            <a:r>
              <a:rPr lang="en-GB" altLang="fr-FR" sz="2000" b="1" dirty="0" err="1">
                <a:latin typeface="Times New Roman" panose="02020603050405020304" pitchFamily="18" charset="0"/>
                <a:cs typeface="Times New Roman" panose="02020603050405020304" pitchFamily="18" charset="0"/>
              </a:rPr>
              <a:t>produits</a:t>
            </a:r>
            <a:r>
              <a:rPr lang="en-GB" altLang="fr-FR" sz="2000" b="1" dirty="0">
                <a:latin typeface="Times New Roman" panose="02020603050405020304" pitchFamily="18" charset="0"/>
                <a:cs typeface="Times New Roman" panose="02020603050405020304" pitchFamily="18" charset="0"/>
              </a:rPr>
              <a:t>;</a:t>
            </a:r>
            <a:endParaRPr lang="fr-FR" altLang="fr-FR" sz="2400" b="1" dirty="0">
              <a:latin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922063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859679" y="1292600"/>
            <a:ext cx="10077262" cy="3914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nSpc>
                <a:spcPct val="115000"/>
              </a:lnSpc>
              <a:buFont typeface="Franklin Gothic Book" panose="020B0503020102020204" pitchFamily="34" charset="0"/>
              <a:buAutoNum type="arabicPeriod"/>
            </a:pPr>
            <a:endParaRPr lang="fr-FR" altLang="fr-FR" sz="2400" b="1" dirty="0">
              <a:latin typeface="Cambria" panose="02040503050406030204" pitchFamily="18" charset="0"/>
              <a:cs typeface="Times New Roman" panose="02020603050405020304" pitchFamily="18" charset="0"/>
            </a:endParaRPr>
          </a:p>
          <a:p>
            <a:pPr>
              <a:lnSpc>
                <a:spcPct val="115000"/>
              </a:lnSpc>
              <a:buFont typeface="Franklin Gothic Book" panose="020B0503020102020204" pitchFamily="34" charset="0"/>
              <a:buAutoNum type="arabicPeriod"/>
            </a:pPr>
            <a:r>
              <a:rPr lang="en-GB" altLang="fr-FR" sz="2400" b="1" dirty="0" smtClean="0">
                <a:latin typeface="Times New Roman" panose="02020603050405020304" pitchFamily="18" charset="0"/>
                <a:cs typeface="Times New Roman" panose="02020603050405020304" pitchFamily="18" charset="0"/>
              </a:rPr>
              <a:t> </a:t>
            </a:r>
            <a:r>
              <a:rPr lang="en-GB" altLang="fr-FR" sz="2400" b="1" dirty="0" err="1" smtClean="0">
                <a:latin typeface="Times New Roman" panose="02020603050405020304" pitchFamily="18" charset="0"/>
                <a:cs typeface="Times New Roman" panose="02020603050405020304" pitchFamily="18" charset="0"/>
              </a:rPr>
              <a:t>Visite</a:t>
            </a:r>
            <a:r>
              <a:rPr lang="en-GB" altLang="fr-FR" sz="2400" b="1" dirty="0" smtClean="0">
                <a:latin typeface="Times New Roman" panose="02020603050405020304" pitchFamily="18" charset="0"/>
                <a:cs typeface="Times New Roman" panose="02020603050405020304" pitchFamily="18" charset="0"/>
              </a:rPr>
              <a:t> </a:t>
            </a:r>
            <a:r>
              <a:rPr lang="en-GB" altLang="fr-FR" sz="2400" b="1" dirty="0" err="1">
                <a:latin typeface="Times New Roman" panose="02020603050405020304" pitchFamily="18" charset="0"/>
                <a:cs typeface="Times New Roman" panose="02020603050405020304" pitchFamily="18" charset="0"/>
              </a:rPr>
              <a:t>individuelle</a:t>
            </a:r>
            <a:r>
              <a:rPr lang="en-GB" altLang="fr-FR" sz="2400" b="1" dirty="0">
                <a:latin typeface="Times New Roman" panose="02020603050405020304" pitchFamily="18" charset="0"/>
                <a:cs typeface="Times New Roman" panose="02020603050405020304" pitchFamily="18" charset="0"/>
              </a:rPr>
              <a:t> des </a:t>
            </a:r>
            <a:r>
              <a:rPr lang="en-GB" altLang="fr-FR" sz="2400" b="1" dirty="0" err="1">
                <a:latin typeface="Times New Roman" panose="02020603050405020304" pitchFamily="18" charset="0"/>
                <a:cs typeface="Times New Roman" panose="02020603050405020304" pitchFamily="18" charset="0"/>
              </a:rPr>
              <a:t>membres</a:t>
            </a:r>
            <a:r>
              <a:rPr lang="en-GB" altLang="fr-FR" sz="2400" b="1" dirty="0">
                <a:latin typeface="Times New Roman" panose="02020603050405020304" pitchFamily="18" charset="0"/>
                <a:cs typeface="Times New Roman" panose="02020603050405020304" pitchFamily="18" charset="0"/>
              </a:rPr>
              <a:t> et analyse des </a:t>
            </a:r>
            <a:r>
              <a:rPr lang="en-GB" altLang="fr-FR" sz="2400" b="1" dirty="0" err="1">
                <a:latin typeface="Times New Roman" panose="02020603050405020304" pitchFamily="18" charset="0"/>
                <a:cs typeface="Times New Roman" panose="02020603050405020304" pitchFamily="18" charset="0"/>
              </a:rPr>
              <a:t>besoins</a:t>
            </a:r>
            <a:r>
              <a:rPr lang="en-GB" altLang="fr-FR" sz="2400" b="1" dirty="0">
                <a:latin typeface="Times New Roman" panose="02020603050405020304" pitchFamily="18" charset="0"/>
                <a:cs typeface="Times New Roman" panose="02020603050405020304" pitchFamily="18" charset="0"/>
              </a:rPr>
              <a:t> et des </a:t>
            </a:r>
            <a:r>
              <a:rPr lang="en-GB" altLang="fr-FR" sz="2400" b="1" dirty="0" err="1">
                <a:latin typeface="Times New Roman" panose="02020603050405020304" pitchFamily="18" charset="0"/>
                <a:cs typeface="Times New Roman" panose="02020603050405020304" pitchFamily="18" charset="0"/>
              </a:rPr>
              <a:t>attentes</a:t>
            </a:r>
            <a:r>
              <a:rPr lang="en-GB" altLang="fr-FR" sz="2400" b="1" dirty="0">
                <a:latin typeface="Times New Roman" panose="02020603050405020304" pitchFamily="18" charset="0"/>
                <a:cs typeface="Times New Roman" panose="02020603050405020304" pitchFamily="18" charset="0"/>
              </a:rPr>
              <a:t> (</a:t>
            </a:r>
            <a:r>
              <a:rPr lang="en-GB" altLang="fr-FR" sz="2400" b="1" dirty="0" err="1">
                <a:latin typeface="Times New Roman" panose="02020603050405020304" pitchFamily="18" charset="0"/>
                <a:cs typeface="Times New Roman" panose="02020603050405020304" pitchFamily="18" charset="0"/>
              </a:rPr>
              <a:t>visite</a:t>
            </a:r>
            <a:r>
              <a:rPr lang="en-GB" altLang="fr-FR" sz="2400" b="1" dirty="0">
                <a:latin typeface="Times New Roman" panose="02020603050405020304" pitchFamily="18" charset="0"/>
                <a:cs typeface="Times New Roman" panose="02020603050405020304" pitchFamily="18" charset="0"/>
              </a:rPr>
              <a:t> </a:t>
            </a:r>
            <a:r>
              <a:rPr lang="en-GB" altLang="fr-FR" sz="2400" b="1" dirty="0" err="1">
                <a:latin typeface="Times New Roman" panose="02020603050405020304" pitchFamily="18" charset="0"/>
                <a:cs typeface="Times New Roman" panose="02020603050405020304" pitchFamily="18" charset="0"/>
              </a:rPr>
              <a:t>d’intérêt</a:t>
            </a:r>
            <a:r>
              <a:rPr lang="en-GB" altLang="fr-FR" sz="2400" b="1" dirty="0">
                <a:latin typeface="Times New Roman" panose="02020603050405020304" pitchFamily="18" charset="0"/>
                <a:cs typeface="Times New Roman" panose="02020603050405020304" pitchFamily="18" charset="0"/>
              </a:rPr>
              <a:t>); à  </a:t>
            </a:r>
            <a:r>
              <a:rPr lang="en-GB" altLang="fr-FR" sz="2400" b="1" dirty="0" err="1">
                <a:latin typeface="Times New Roman" panose="02020603050405020304" pitchFamily="18" charset="0"/>
                <a:cs typeface="Times New Roman" panose="02020603050405020304" pitchFamily="18" charset="0"/>
              </a:rPr>
              <a:t>réaliser</a:t>
            </a:r>
            <a:r>
              <a:rPr lang="en-GB" altLang="fr-FR" sz="2400" b="1" dirty="0">
                <a:latin typeface="Times New Roman" panose="02020603050405020304" pitchFamily="18" charset="0"/>
                <a:cs typeface="Times New Roman" panose="02020603050405020304" pitchFamily="18" charset="0"/>
              </a:rPr>
              <a:t>; </a:t>
            </a:r>
            <a:endParaRPr lang="fr-FR" altLang="fr-FR" sz="2800" b="1" dirty="0">
              <a:latin typeface="Cambria" panose="02040503050406030204" pitchFamily="18" charset="0"/>
              <a:cs typeface="Times New Roman" panose="02020603050405020304" pitchFamily="18" charset="0"/>
            </a:endParaRPr>
          </a:p>
          <a:p>
            <a:pPr>
              <a:lnSpc>
                <a:spcPct val="115000"/>
              </a:lnSpc>
              <a:buFont typeface="Franklin Gothic Book" panose="020B0503020102020204" pitchFamily="34" charset="0"/>
              <a:buAutoNum type="arabicPeriod"/>
            </a:pPr>
            <a:r>
              <a:rPr lang="en-GB" altLang="fr-FR" sz="2400" b="1" dirty="0" smtClean="0">
                <a:latin typeface="Times New Roman" panose="02020603050405020304" pitchFamily="18" charset="0"/>
                <a:cs typeface="Times New Roman" panose="02020603050405020304" pitchFamily="18" charset="0"/>
              </a:rPr>
              <a:t> </a:t>
            </a:r>
            <a:r>
              <a:rPr lang="en-GB" altLang="fr-FR" sz="2400" b="1" dirty="0" err="1" smtClean="0">
                <a:latin typeface="Times New Roman" panose="02020603050405020304" pitchFamily="18" charset="0"/>
                <a:cs typeface="Times New Roman" panose="02020603050405020304" pitchFamily="18" charset="0"/>
              </a:rPr>
              <a:t>Plusieurs</a:t>
            </a:r>
            <a:r>
              <a:rPr lang="en-GB" altLang="fr-FR" sz="2400" b="1" dirty="0" smtClean="0">
                <a:latin typeface="Times New Roman" panose="02020603050405020304" pitchFamily="18" charset="0"/>
                <a:cs typeface="Times New Roman" panose="02020603050405020304" pitchFamily="18" charset="0"/>
              </a:rPr>
              <a:t> </a:t>
            </a:r>
            <a:r>
              <a:rPr lang="en-GB" altLang="fr-FR" sz="2400" b="1" dirty="0">
                <a:latin typeface="Times New Roman" panose="02020603050405020304" pitchFamily="18" charset="0"/>
                <a:cs typeface="Times New Roman" panose="02020603050405020304" pitchFamily="18" charset="0"/>
              </a:rPr>
              <a:t>rencontres </a:t>
            </a:r>
            <a:r>
              <a:rPr lang="en-GB" altLang="fr-FR" sz="2400" b="1" dirty="0" err="1">
                <a:latin typeface="Times New Roman" panose="02020603050405020304" pitchFamily="18" charset="0"/>
                <a:cs typeface="Times New Roman" panose="02020603050405020304" pitchFamily="18" charset="0"/>
              </a:rPr>
              <a:t>seront</a:t>
            </a:r>
            <a:r>
              <a:rPr lang="en-GB" altLang="fr-FR" sz="2400" b="1" dirty="0">
                <a:latin typeface="Times New Roman" panose="02020603050405020304" pitchFamily="18" charset="0"/>
                <a:cs typeface="Times New Roman" panose="02020603050405020304" pitchFamily="18" charset="0"/>
              </a:rPr>
              <a:t> </a:t>
            </a:r>
            <a:r>
              <a:rPr lang="en-GB" altLang="fr-FR" sz="2400" b="1" dirty="0" err="1">
                <a:latin typeface="Times New Roman" panose="02020603050405020304" pitchFamily="18" charset="0"/>
                <a:cs typeface="Times New Roman" panose="02020603050405020304" pitchFamily="18" charset="0"/>
              </a:rPr>
              <a:t>organisées</a:t>
            </a:r>
            <a:r>
              <a:rPr lang="en-GB" altLang="fr-FR" sz="2400" b="1" dirty="0">
                <a:latin typeface="Times New Roman" panose="02020603050405020304" pitchFamily="18" charset="0"/>
                <a:cs typeface="Times New Roman" panose="02020603050405020304" pitchFamily="18" charset="0"/>
              </a:rPr>
              <a:t> entre les </a:t>
            </a:r>
            <a:r>
              <a:rPr lang="en-GB" altLang="fr-FR" sz="2400" b="1" dirty="0" err="1">
                <a:latin typeface="Times New Roman" panose="02020603050405020304" pitchFamily="18" charset="0"/>
                <a:cs typeface="Times New Roman" panose="02020603050405020304" pitchFamily="18" charset="0"/>
              </a:rPr>
              <a:t>membres</a:t>
            </a:r>
            <a:r>
              <a:rPr lang="en-GB" altLang="fr-FR" sz="2400" b="1" dirty="0">
                <a:latin typeface="Times New Roman" panose="02020603050405020304" pitchFamily="18" charset="0"/>
                <a:cs typeface="Times New Roman" panose="02020603050405020304" pitchFamily="18" charset="0"/>
              </a:rPr>
              <a:t> </a:t>
            </a:r>
            <a:r>
              <a:rPr lang="en-GB" altLang="fr-FR" sz="2400" b="1" dirty="0" err="1">
                <a:latin typeface="Times New Roman" panose="02020603050405020304" pitchFamily="18" charset="0"/>
                <a:cs typeface="Times New Roman" panose="02020603050405020304" pitchFamily="18" charset="0"/>
              </a:rPr>
              <a:t>potentiels</a:t>
            </a:r>
            <a:r>
              <a:rPr lang="en-GB" altLang="fr-FR" sz="2400" b="1" dirty="0">
                <a:latin typeface="Times New Roman" panose="02020603050405020304" pitchFamily="18" charset="0"/>
                <a:cs typeface="Times New Roman" panose="02020603050405020304" pitchFamily="18" charset="0"/>
              </a:rPr>
              <a:t> </a:t>
            </a:r>
            <a:r>
              <a:rPr lang="en-GB" altLang="fr-FR" sz="2400" b="1" dirty="0" err="1">
                <a:latin typeface="Times New Roman" panose="02020603050405020304" pitchFamily="18" charset="0"/>
                <a:cs typeface="Times New Roman" panose="02020603050405020304" pitchFamily="18" charset="0"/>
              </a:rPr>
              <a:t>afin</a:t>
            </a:r>
            <a:r>
              <a:rPr lang="en-GB" altLang="fr-FR" sz="2400" b="1" dirty="0">
                <a:latin typeface="Times New Roman" panose="02020603050405020304" pitchFamily="18" charset="0"/>
                <a:cs typeface="Times New Roman" panose="02020603050405020304" pitchFamily="18" charset="0"/>
              </a:rPr>
              <a:t> de </a:t>
            </a:r>
            <a:r>
              <a:rPr lang="en-GB" altLang="fr-FR" sz="2400" b="1" dirty="0" err="1">
                <a:latin typeface="Times New Roman" panose="02020603050405020304" pitchFamily="18" charset="0"/>
                <a:cs typeface="Times New Roman" panose="02020603050405020304" pitchFamily="18" charset="0"/>
              </a:rPr>
              <a:t>définir</a:t>
            </a:r>
            <a:r>
              <a:rPr lang="en-GB" altLang="fr-FR" sz="2400" b="1" dirty="0">
                <a:latin typeface="Times New Roman" panose="02020603050405020304" pitchFamily="18" charset="0"/>
                <a:cs typeface="Times New Roman" panose="02020603050405020304" pitchFamily="18" charset="0"/>
              </a:rPr>
              <a:t> la mission du </a:t>
            </a:r>
            <a:r>
              <a:rPr lang="en-GB" altLang="fr-FR" sz="2400" b="1" dirty="0" err="1">
                <a:latin typeface="Times New Roman" panose="02020603050405020304" pitchFamily="18" charset="0"/>
                <a:cs typeface="Times New Roman" panose="02020603050405020304" pitchFamily="18" charset="0"/>
              </a:rPr>
              <a:t>futur</a:t>
            </a:r>
            <a:r>
              <a:rPr lang="en-GB" altLang="fr-FR" sz="2400" b="1" dirty="0">
                <a:latin typeface="Times New Roman" panose="02020603050405020304" pitchFamily="18" charset="0"/>
                <a:cs typeface="Times New Roman" panose="02020603050405020304" pitchFamily="18" charset="0"/>
              </a:rPr>
              <a:t> </a:t>
            </a:r>
            <a:r>
              <a:rPr lang="en-GB" altLang="fr-FR" sz="2400" b="1" dirty="0" err="1">
                <a:latin typeface="Times New Roman" panose="02020603050405020304" pitchFamily="18" charset="0"/>
                <a:cs typeface="Times New Roman" panose="02020603050405020304" pitchFamily="18" charset="0"/>
              </a:rPr>
              <a:t>Groupement</a:t>
            </a:r>
            <a:r>
              <a:rPr lang="en-GB" altLang="fr-FR" sz="2400" b="1" dirty="0">
                <a:latin typeface="Times New Roman" panose="02020603050405020304" pitchFamily="18" charset="0"/>
                <a:cs typeface="Times New Roman" panose="02020603050405020304" pitchFamily="18" charset="0"/>
              </a:rPr>
              <a:t>, </a:t>
            </a:r>
            <a:r>
              <a:rPr lang="en-GB" altLang="fr-FR" sz="2400" b="1" dirty="0" err="1">
                <a:latin typeface="Times New Roman" panose="02020603050405020304" pitchFamily="18" charset="0"/>
                <a:cs typeface="Times New Roman" panose="02020603050405020304" pitchFamily="18" charset="0"/>
              </a:rPr>
              <a:t>d’identifier</a:t>
            </a:r>
            <a:r>
              <a:rPr lang="en-GB" altLang="fr-FR" sz="2400" b="1" dirty="0">
                <a:latin typeface="Times New Roman" panose="02020603050405020304" pitchFamily="18" charset="0"/>
                <a:cs typeface="Times New Roman" panose="02020603050405020304" pitchFamily="18" charset="0"/>
              </a:rPr>
              <a:t> les </a:t>
            </a:r>
            <a:r>
              <a:rPr lang="en-GB" altLang="fr-FR" sz="2400" b="1" dirty="0" err="1">
                <a:latin typeface="Times New Roman" panose="02020603050405020304" pitchFamily="18" charset="0"/>
                <a:cs typeface="Times New Roman" panose="02020603050405020304" pitchFamily="18" charset="0"/>
              </a:rPr>
              <a:t>objectifs</a:t>
            </a:r>
            <a:r>
              <a:rPr lang="en-GB" altLang="fr-FR" sz="2400" b="1" dirty="0">
                <a:latin typeface="Times New Roman" panose="02020603050405020304" pitchFamily="18" charset="0"/>
                <a:cs typeface="Times New Roman" panose="02020603050405020304" pitchFamily="18" charset="0"/>
              </a:rPr>
              <a:t> </a:t>
            </a:r>
            <a:r>
              <a:rPr lang="en-GB" altLang="fr-FR" sz="2400" b="1" dirty="0" err="1">
                <a:latin typeface="Times New Roman" panose="02020603050405020304" pitchFamily="18" charset="0"/>
                <a:cs typeface="Times New Roman" panose="02020603050405020304" pitchFamily="18" charset="0"/>
              </a:rPr>
              <a:t>fédérateurs</a:t>
            </a:r>
            <a:r>
              <a:rPr lang="en-GB" altLang="fr-FR" sz="2400" b="1" dirty="0">
                <a:latin typeface="Times New Roman" panose="02020603050405020304" pitchFamily="18" charset="0"/>
                <a:cs typeface="Times New Roman" panose="02020603050405020304" pitchFamily="18" charset="0"/>
              </a:rPr>
              <a:t> et de </a:t>
            </a:r>
            <a:r>
              <a:rPr lang="en-GB" altLang="fr-FR" sz="2400" b="1" dirty="0" err="1">
                <a:latin typeface="Times New Roman" panose="02020603050405020304" pitchFamily="18" charset="0"/>
                <a:cs typeface="Times New Roman" panose="02020603050405020304" pitchFamily="18" charset="0"/>
              </a:rPr>
              <a:t>construire</a:t>
            </a:r>
            <a:r>
              <a:rPr lang="en-GB" altLang="fr-FR" sz="2400" b="1" dirty="0">
                <a:latin typeface="Times New Roman" panose="02020603050405020304" pitchFamily="18" charset="0"/>
                <a:cs typeface="Times New Roman" panose="02020603050405020304" pitchFamily="18" charset="0"/>
              </a:rPr>
              <a:t> le consensus </a:t>
            </a:r>
            <a:r>
              <a:rPr lang="en-GB" altLang="fr-FR" sz="2400" b="1" dirty="0" err="1">
                <a:latin typeface="Times New Roman" panose="02020603050405020304" pitchFamily="18" charset="0"/>
                <a:cs typeface="Times New Roman" panose="02020603050405020304" pitchFamily="18" charset="0"/>
              </a:rPr>
              <a:t>autour</a:t>
            </a:r>
            <a:r>
              <a:rPr lang="en-GB" altLang="fr-FR" sz="2400" b="1" dirty="0">
                <a:latin typeface="Times New Roman" panose="02020603050405020304" pitchFamily="18" charset="0"/>
                <a:cs typeface="Times New Roman" panose="02020603050405020304" pitchFamily="18" charset="0"/>
              </a:rPr>
              <a:t> d’un programme </a:t>
            </a:r>
            <a:r>
              <a:rPr lang="en-GB" altLang="fr-FR" sz="2400" b="1" dirty="0" err="1" smtClean="0">
                <a:latin typeface="Times New Roman" panose="02020603050405020304" pitchFamily="18" charset="0"/>
                <a:cs typeface="Times New Roman" panose="02020603050405020304" pitchFamily="18" charset="0"/>
              </a:rPr>
              <a:t>d’activités</a:t>
            </a:r>
            <a:r>
              <a:rPr lang="en-GB" altLang="fr-FR" sz="2400" b="1" dirty="0" smtClean="0">
                <a:latin typeface="Times New Roman" panose="02020603050405020304" pitchFamily="18" charset="0"/>
                <a:cs typeface="Times New Roman" panose="02020603050405020304" pitchFamily="18" charset="0"/>
              </a:rPr>
              <a:t>; </a:t>
            </a:r>
            <a:endParaRPr lang="fr-FR" altLang="fr-FR" sz="2800" b="1" dirty="0">
              <a:latin typeface="Cambria" panose="02040503050406030204" pitchFamily="18" charset="0"/>
              <a:cs typeface="Times New Roman" panose="02020603050405020304" pitchFamily="18" charset="0"/>
            </a:endParaRPr>
          </a:p>
          <a:p>
            <a:pPr>
              <a:lnSpc>
                <a:spcPct val="115000"/>
              </a:lnSpc>
              <a:buFont typeface="Franklin Gothic Book" panose="020B0503020102020204" pitchFamily="34" charset="0"/>
              <a:buAutoNum type="arabicPeriod"/>
            </a:pPr>
            <a:r>
              <a:rPr lang="en-GB" altLang="fr-FR" sz="2400" b="1" dirty="0" smtClean="0">
                <a:latin typeface="Times New Roman" panose="02020603050405020304" pitchFamily="18" charset="0"/>
                <a:cs typeface="Times New Roman" panose="02020603050405020304" pitchFamily="18" charset="0"/>
              </a:rPr>
              <a:t> La </a:t>
            </a:r>
            <a:r>
              <a:rPr lang="en-GB" altLang="fr-FR" sz="2400" b="1" dirty="0" err="1">
                <a:latin typeface="Times New Roman" panose="02020603050405020304" pitchFamily="18" charset="0"/>
                <a:cs typeface="Times New Roman" panose="02020603050405020304" pitchFamily="18" charset="0"/>
              </a:rPr>
              <a:t>démarche</a:t>
            </a:r>
            <a:r>
              <a:rPr lang="en-GB" altLang="fr-FR" sz="2400" b="1" dirty="0">
                <a:latin typeface="Times New Roman" panose="02020603050405020304" pitchFamily="18" charset="0"/>
                <a:cs typeface="Times New Roman" panose="02020603050405020304" pitchFamily="18" charset="0"/>
              </a:rPr>
              <a:t> à </a:t>
            </a:r>
            <a:r>
              <a:rPr lang="en-GB" altLang="fr-FR" sz="2400" b="1" dirty="0" err="1">
                <a:latin typeface="Times New Roman" panose="02020603050405020304" pitchFamily="18" charset="0"/>
                <a:cs typeface="Times New Roman" panose="02020603050405020304" pitchFamily="18" charset="0"/>
              </a:rPr>
              <a:t>retenir</a:t>
            </a:r>
            <a:r>
              <a:rPr lang="en-GB" altLang="fr-FR" sz="2400" b="1" dirty="0">
                <a:latin typeface="Times New Roman" panose="02020603050405020304" pitchFamily="18" charset="0"/>
                <a:cs typeface="Times New Roman" panose="02020603050405020304" pitchFamily="18" charset="0"/>
              </a:rPr>
              <a:t> pour la constitution de </a:t>
            </a:r>
            <a:r>
              <a:rPr lang="en-GB" altLang="fr-FR" sz="2400" b="1" dirty="0" err="1">
                <a:latin typeface="Times New Roman" panose="02020603050405020304" pitchFamily="18" charset="0"/>
                <a:cs typeface="Times New Roman" panose="02020603050405020304" pitchFamily="18" charset="0"/>
              </a:rPr>
              <a:t>ce</a:t>
            </a:r>
            <a:r>
              <a:rPr lang="en-GB" altLang="fr-FR" sz="2400" b="1" dirty="0">
                <a:latin typeface="Times New Roman" panose="02020603050405020304" pitchFamily="18" charset="0"/>
                <a:cs typeface="Times New Roman" panose="02020603050405020304" pitchFamily="18" charset="0"/>
              </a:rPr>
              <a:t> </a:t>
            </a:r>
            <a:r>
              <a:rPr lang="en-GB" altLang="fr-FR" sz="2400" b="1" dirty="0" err="1">
                <a:latin typeface="Times New Roman" panose="02020603050405020304" pitchFamily="18" charset="0"/>
                <a:cs typeface="Times New Roman" panose="02020603050405020304" pitchFamily="18" charset="0"/>
              </a:rPr>
              <a:t>réseau</a:t>
            </a:r>
            <a:r>
              <a:rPr lang="en-GB" altLang="fr-FR" sz="2400" b="1" dirty="0">
                <a:latin typeface="Times New Roman" panose="02020603050405020304" pitchFamily="18" charset="0"/>
                <a:cs typeface="Times New Roman" panose="02020603050405020304" pitchFamily="18" charset="0"/>
              </a:rPr>
              <a:t> </a:t>
            </a:r>
            <a:r>
              <a:rPr lang="en-GB" altLang="fr-FR" sz="2400" b="1" dirty="0" err="1">
                <a:latin typeface="Times New Roman" panose="02020603050405020304" pitchFamily="18" charset="0"/>
                <a:cs typeface="Times New Roman" panose="02020603050405020304" pitchFamily="18" charset="0"/>
              </a:rPr>
              <a:t>est</a:t>
            </a:r>
            <a:r>
              <a:rPr lang="en-GB" altLang="fr-FR" sz="2400" b="1" dirty="0">
                <a:latin typeface="Times New Roman" panose="02020603050405020304" pitchFamily="18" charset="0"/>
                <a:cs typeface="Times New Roman" panose="02020603050405020304" pitchFamily="18" charset="0"/>
              </a:rPr>
              <a:t> </a:t>
            </a:r>
            <a:r>
              <a:rPr lang="en-GB" altLang="fr-FR" sz="2400" b="1" dirty="0" err="1">
                <a:latin typeface="Times New Roman" panose="02020603050405020304" pitchFamily="18" charset="0"/>
                <a:cs typeface="Times New Roman" panose="02020603050405020304" pitchFamily="18" charset="0"/>
              </a:rPr>
              <a:t>une</a:t>
            </a:r>
            <a:r>
              <a:rPr lang="en-GB" altLang="fr-FR" sz="2400" b="1" dirty="0">
                <a:latin typeface="Times New Roman" panose="02020603050405020304" pitchFamily="18" charset="0"/>
                <a:cs typeface="Times New Roman" panose="02020603050405020304" pitchFamily="18" charset="0"/>
              </a:rPr>
              <a:t> </a:t>
            </a:r>
            <a:r>
              <a:rPr lang="en-GB" altLang="fr-FR" sz="2400" b="1" dirty="0" err="1">
                <a:latin typeface="Times New Roman" panose="02020603050405020304" pitchFamily="18" charset="0"/>
                <a:cs typeface="Times New Roman" panose="02020603050405020304" pitchFamily="18" charset="0"/>
              </a:rPr>
              <a:t>démarche</a:t>
            </a:r>
            <a:r>
              <a:rPr lang="en-GB" altLang="fr-FR" sz="2400" b="1" dirty="0">
                <a:latin typeface="Times New Roman" panose="02020603050405020304" pitchFamily="18" charset="0"/>
                <a:cs typeface="Times New Roman" panose="02020603050405020304" pitchFamily="18" charset="0"/>
              </a:rPr>
              <a:t> participative et de concertation .</a:t>
            </a:r>
            <a:endParaRPr lang="fr-FR" altLang="fr-FR" sz="2800" b="1" dirty="0">
              <a:latin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940476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620670" y="646578"/>
            <a:ext cx="6129050" cy="58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F6C0AA"/>
              </a:buClr>
              <a:buSzPct val="85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1B587C"/>
              </a:buClr>
              <a:buSzPct val="80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1B587C"/>
              </a:buClr>
              <a:buChar char="o"/>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9pPr>
          </a:lstStyle>
          <a:p>
            <a:pPr algn="just">
              <a:lnSpc>
                <a:spcPct val="150000"/>
              </a:lnSpc>
              <a:spcBef>
                <a:spcPts val="1000"/>
              </a:spcBef>
              <a:buClrTx/>
              <a:buSzTx/>
              <a:buNone/>
            </a:pPr>
            <a:r>
              <a:rPr lang="fr-FR" altLang="fr-FR" sz="2400" b="1" dirty="0">
                <a:solidFill>
                  <a:srgbClr val="C00000"/>
                </a:solidFill>
                <a:latin typeface="Times New Roman" panose="02020603050405020304" pitchFamily="18" charset="0"/>
                <a:ea typeface="MS Gothic" panose="020B0609070205080204" pitchFamily="49" charset="-128"/>
              </a:rPr>
              <a:t>CONCLUSION ET RECOMMANDATIONS</a:t>
            </a:r>
            <a:endParaRPr lang="fr-FR" altLang="fr-FR" sz="2800" b="1" dirty="0">
              <a:solidFill>
                <a:srgbClr val="C00000"/>
              </a:solidFill>
              <a:latin typeface="Calibri" panose="020F0502020204030204" pitchFamily="34" charset="0"/>
              <a:ea typeface="MS Gothic" panose="020B0609070205080204" pitchFamily="49" charset="-128"/>
            </a:endParaRPr>
          </a:p>
        </p:txBody>
      </p:sp>
      <p:sp>
        <p:nvSpPr>
          <p:cNvPr id="3" name="Rectangle 1"/>
          <p:cNvSpPr>
            <a:spLocks noChangeArrowheads="1"/>
          </p:cNvSpPr>
          <p:nvPr/>
        </p:nvSpPr>
        <p:spPr bwMode="auto">
          <a:xfrm>
            <a:off x="657546" y="1925077"/>
            <a:ext cx="9845209" cy="3780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F6C0AA"/>
              </a:buClr>
              <a:buSzPct val="85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1B587C"/>
              </a:buClr>
              <a:buSzPct val="80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1B587C"/>
              </a:buClr>
              <a:buChar char="o"/>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9pPr>
          </a:lstStyle>
          <a:p>
            <a:pPr>
              <a:lnSpc>
                <a:spcPct val="107000"/>
              </a:lnSpc>
              <a:spcBef>
                <a:spcPct val="0"/>
              </a:spcBef>
              <a:buClrTx/>
              <a:buSzTx/>
              <a:buFontTx/>
              <a:buNone/>
            </a:pPr>
            <a:r>
              <a:rPr lang="fr-FR" altLang="fr-FR" sz="2800" b="1" dirty="0">
                <a:latin typeface="Times New Roman" panose="02020603050405020304" pitchFamily="18" charset="0"/>
              </a:rPr>
              <a:t>Dans le cas de la non possibilité de mise en place du groupement de coopératives, alternativement un autre scénario de mode de gestion sera envisagé. </a:t>
            </a:r>
            <a:endParaRPr lang="fr-FR" altLang="fr-FR" sz="2800" b="1" dirty="0">
              <a:latin typeface="Cambria" panose="02040503050406030204" pitchFamily="18" charset="0"/>
            </a:endParaRPr>
          </a:p>
          <a:p>
            <a:pPr>
              <a:lnSpc>
                <a:spcPct val="107000"/>
              </a:lnSpc>
              <a:spcBef>
                <a:spcPct val="0"/>
              </a:spcBef>
              <a:buClrTx/>
              <a:buSzTx/>
              <a:buFontTx/>
              <a:buNone/>
            </a:pPr>
            <a:r>
              <a:rPr lang="fr-FR" altLang="fr-FR" sz="2800" b="1" dirty="0">
                <a:latin typeface="Times New Roman" panose="02020603050405020304" pitchFamily="18" charset="0"/>
              </a:rPr>
              <a:t> </a:t>
            </a:r>
            <a:endParaRPr lang="fr-FR" altLang="fr-FR" sz="2800" b="1" dirty="0">
              <a:latin typeface="Cambria" panose="02040503050406030204" pitchFamily="18" charset="0"/>
            </a:endParaRPr>
          </a:p>
          <a:p>
            <a:pPr>
              <a:lnSpc>
                <a:spcPct val="107000"/>
              </a:lnSpc>
              <a:spcBef>
                <a:spcPct val="0"/>
              </a:spcBef>
              <a:buClrTx/>
              <a:buSzTx/>
              <a:buFontTx/>
              <a:buNone/>
            </a:pPr>
            <a:r>
              <a:rPr lang="fr-FR" altLang="fr-FR" sz="2800" b="1" dirty="0">
                <a:latin typeface="Times New Roman" panose="02020603050405020304" pitchFamily="18" charset="0"/>
              </a:rPr>
              <a:t>La Société de développement régional délèguera la gestion à une PME de gestion féminine selon un cahier de charges bien défini.</a:t>
            </a:r>
            <a:endParaRPr lang="fr-FR" altLang="fr-FR" sz="2800" b="1" dirty="0">
              <a:latin typeface="Cambria" panose="02040503050406030204" pitchFamily="18" charset="0"/>
            </a:endParaRPr>
          </a:p>
          <a:p>
            <a:pPr>
              <a:lnSpc>
                <a:spcPct val="107000"/>
              </a:lnSpc>
              <a:spcBef>
                <a:spcPct val="0"/>
              </a:spcBef>
              <a:buClrTx/>
              <a:buSzTx/>
              <a:buFontTx/>
              <a:buNone/>
            </a:pPr>
            <a:endParaRPr lang="fr-FR" altLang="fr-FR" sz="2800" b="1" dirty="0">
              <a:latin typeface="Cambria" panose="02040503050406030204" pitchFamily="18" charset="0"/>
            </a:endParaRPr>
          </a:p>
        </p:txBody>
      </p:sp>
    </p:spTree>
    <p:extLst>
      <p:ext uri="{BB962C8B-B14F-4D97-AF65-F5344CB8AC3E}">
        <p14:creationId xmlns:p14="http://schemas.microsoft.com/office/powerpoint/2010/main" val="37164329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860611" y="1401482"/>
            <a:ext cx="10273553" cy="404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nSpc>
                <a:spcPct val="107000"/>
              </a:lnSpc>
            </a:pPr>
            <a:r>
              <a:rPr lang="fr-FR" altLang="fr-FR" sz="2400" b="1" dirty="0">
                <a:latin typeface="Times New Roman" panose="02020603050405020304" pitchFamily="18" charset="0"/>
              </a:rPr>
              <a:t>Toutefois, nous soutenons nos deux principales recommandations proposées qui sont les suivantes :</a:t>
            </a:r>
            <a:endParaRPr lang="fr-FR" altLang="fr-FR" sz="2400" b="1" dirty="0">
              <a:latin typeface="Cambria" panose="02040503050406030204" pitchFamily="18" charset="0"/>
            </a:endParaRPr>
          </a:p>
          <a:p>
            <a:pPr>
              <a:lnSpc>
                <a:spcPct val="107000"/>
              </a:lnSpc>
            </a:pPr>
            <a:r>
              <a:rPr lang="fr-FR" altLang="fr-FR" sz="2400" b="1" dirty="0">
                <a:latin typeface="Times New Roman" panose="02020603050405020304" pitchFamily="18" charset="0"/>
              </a:rPr>
              <a:t> </a:t>
            </a:r>
            <a:endParaRPr lang="fr-FR" altLang="fr-FR" sz="2400" b="1" dirty="0">
              <a:latin typeface="Cambria" panose="02040503050406030204" pitchFamily="18" charset="0"/>
            </a:endParaRPr>
          </a:p>
          <a:p>
            <a:pPr>
              <a:lnSpc>
                <a:spcPct val="107000"/>
              </a:lnSpc>
            </a:pPr>
            <a:r>
              <a:rPr lang="fr-FR" altLang="fr-FR" sz="2400" b="1" dirty="0">
                <a:solidFill>
                  <a:srgbClr val="FF0000"/>
                </a:solidFill>
                <a:latin typeface="Times New Roman" panose="02020603050405020304" pitchFamily="18" charset="0"/>
              </a:rPr>
              <a:t>R (1) : </a:t>
            </a:r>
            <a:r>
              <a:rPr lang="fr-FR" altLang="fr-FR" sz="2400" b="1" dirty="0">
                <a:latin typeface="Times New Roman" panose="02020603050405020304" pitchFamily="18" charset="0"/>
              </a:rPr>
              <a:t>La Société de Développement Régional de l’Artisanat est la principale entité de gestion et nomme un Comité de direction pour chacune des cinq plateformes de Tétouan, Chefchaouen et Al Hoceima selon </a:t>
            </a:r>
            <a:r>
              <a:rPr lang="fr-FR" altLang="fr-FR" sz="2400" b="1" dirty="0">
                <a:solidFill>
                  <a:srgbClr val="FF0000"/>
                </a:solidFill>
                <a:latin typeface="Times New Roman" panose="02020603050405020304" pitchFamily="18" charset="0"/>
              </a:rPr>
              <a:t>le scénario 1</a:t>
            </a:r>
            <a:r>
              <a:rPr lang="fr-FR" altLang="fr-FR" sz="2400" b="1" dirty="0">
                <a:latin typeface="Times New Roman" panose="02020603050405020304" pitchFamily="18" charset="0"/>
              </a:rPr>
              <a:t>.</a:t>
            </a:r>
            <a:endParaRPr lang="fr-FR" altLang="fr-FR" sz="2400" b="1" dirty="0">
              <a:latin typeface="Cambria" panose="02040503050406030204" pitchFamily="18" charset="0"/>
            </a:endParaRPr>
          </a:p>
          <a:p>
            <a:pPr>
              <a:lnSpc>
                <a:spcPct val="107000"/>
              </a:lnSpc>
            </a:pPr>
            <a:r>
              <a:rPr lang="fr-FR" altLang="fr-FR" sz="2400" b="1" dirty="0">
                <a:latin typeface="Times New Roman" panose="02020603050405020304" pitchFamily="18" charset="0"/>
              </a:rPr>
              <a:t> </a:t>
            </a:r>
            <a:endParaRPr lang="fr-FR" altLang="fr-FR" sz="2400" b="1" dirty="0">
              <a:latin typeface="Cambria" panose="02040503050406030204" pitchFamily="18" charset="0"/>
            </a:endParaRPr>
          </a:p>
          <a:p>
            <a:pPr>
              <a:lnSpc>
                <a:spcPct val="107000"/>
              </a:lnSpc>
            </a:pPr>
            <a:r>
              <a:rPr lang="fr-FR" altLang="fr-FR" sz="2400" b="1" dirty="0">
                <a:solidFill>
                  <a:srgbClr val="FF0000"/>
                </a:solidFill>
                <a:latin typeface="Times New Roman" panose="02020603050405020304" pitchFamily="18" charset="0"/>
              </a:rPr>
              <a:t>R (2) : </a:t>
            </a:r>
            <a:r>
              <a:rPr lang="fr-FR" altLang="fr-FR" sz="2400" b="1" dirty="0">
                <a:latin typeface="Times New Roman" panose="02020603050405020304" pitchFamily="18" charset="0"/>
              </a:rPr>
              <a:t>La Société de développement régional de l’artisanat délègue la gestion de la Plateforme Féminine Innovation et Créativité d’Al Hoceima à un groupement de coopératives de gestion féminine selon </a:t>
            </a:r>
            <a:r>
              <a:rPr lang="fr-FR" altLang="fr-FR" sz="2400" b="1" dirty="0">
                <a:solidFill>
                  <a:srgbClr val="FF0000"/>
                </a:solidFill>
                <a:latin typeface="Times New Roman" panose="02020603050405020304" pitchFamily="18" charset="0"/>
              </a:rPr>
              <a:t>le scénario 3</a:t>
            </a:r>
            <a:r>
              <a:rPr lang="fr-FR" altLang="fr-FR" sz="2400" b="1" dirty="0">
                <a:latin typeface="Times New Roman" panose="02020603050405020304" pitchFamily="18" charset="0"/>
              </a:rPr>
              <a:t>.</a:t>
            </a:r>
            <a:endParaRPr lang="fr-FR" altLang="fr-FR" sz="2400" dirty="0"/>
          </a:p>
        </p:txBody>
      </p:sp>
    </p:spTree>
    <p:extLst>
      <p:ext uri="{BB962C8B-B14F-4D97-AF65-F5344CB8AC3E}">
        <p14:creationId xmlns:p14="http://schemas.microsoft.com/office/powerpoint/2010/main" val="1314070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936812" y="1448643"/>
            <a:ext cx="10170459" cy="38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nSpc>
                <a:spcPct val="107000"/>
              </a:lnSpc>
            </a:pPr>
            <a:endParaRPr lang="fr-FR" altLang="fr-FR" sz="2400" b="1" dirty="0">
              <a:latin typeface="Cambria" panose="02040503050406030204" pitchFamily="18" charset="0"/>
              <a:cs typeface="Calibri" panose="020F0502020204030204" pitchFamily="34" charset="0"/>
            </a:endParaRPr>
          </a:p>
          <a:p>
            <a:pPr>
              <a:lnSpc>
                <a:spcPct val="107000"/>
              </a:lnSpc>
            </a:pPr>
            <a:r>
              <a:rPr lang="fr-FR" altLang="fr-FR" sz="2400" b="1" dirty="0">
                <a:solidFill>
                  <a:srgbClr val="FF0000"/>
                </a:solidFill>
                <a:latin typeface="Times New Roman" panose="02020603050405020304" pitchFamily="18" charset="0"/>
                <a:cs typeface="Calibri" panose="020F0502020204030204" pitchFamily="34" charset="0"/>
              </a:rPr>
              <a:t>- Le deuxième </a:t>
            </a:r>
            <a:r>
              <a:rPr lang="fr-FR" altLang="fr-FR" sz="2400" b="1" dirty="0">
                <a:latin typeface="Times New Roman" panose="02020603050405020304" pitchFamily="18" charset="0"/>
                <a:cs typeface="Calibri" panose="020F0502020204030204" pitchFamily="34" charset="0"/>
              </a:rPr>
              <a:t>consiste en un contrat de gestion déléguée géré par la Loi 54-05 : type de contrat le partenaire privé reçoit un mandat d’exploiter le service public pour le compte de la personne publique. </a:t>
            </a:r>
            <a:endParaRPr lang="fr-FR" altLang="fr-FR" sz="2400" b="1" dirty="0">
              <a:latin typeface="Cambria" panose="02040503050406030204" pitchFamily="18" charset="0"/>
              <a:cs typeface="Calibri" panose="020F0502020204030204" pitchFamily="34" charset="0"/>
            </a:endParaRPr>
          </a:p>
          <a:p>
            <a:r>
              <a:rPr lang="fr-FR" altLang="fr-FR" sz="2400" b="1" dirty="0">
                <a:solidFill>
                  <a:srgbClr val="FF0000"/>
                </a:solidFill>
                <a:latin typeface="Times New Roman" panose="02020603050405020304" pitchFamily="18" charset="0"/>
                <a:cs typeface="Calibri" panose="020F0502020204030204" pitchFamily="34" charset="0"/>
              </a:rPr>
              <a:t>- Pour la troisième option</a:t>
            </a:r>
            <a:r>
              <a:rPr lang="fr-FR" altLang="fr-FR" sz="2400" b="1" dirty="0">
                <a:latin typeface="Times New Roman" panose="02020603050405020304" pitchFamily="18" charset="0"/>
                <a:cs typeface="Calibri" panose="020F0502020204030204" pitchFamily="34" charset="0"/>
              </a:rPr>
              <a:t>, l’AREP et ses principaux partenaires institutionnels délèguent  la gestion des 5 plateformes Innovation Artisanat à un groupement de coopératives des artisans et femmes artisanes, selon un cahier de charges bien défini pour chacune des plateformes de Tétouan, Al </a:t>
            </a:r>
            <a:r>
              <a:rPr lang="fr-FR" altLang="fr-FR" sz="2400" b="1" dirty="0" err="1">
                <a:latin typeface="Times New Roman" panose="02020603050405020304" pitchFamily="18" charset="0"/>
                <a:cs typeface="Calibri" panose="020F0502020204030204" pitchFamily="34" charset="0"/>
              </a:rPr>
              <a:t>Hoceima,Imzouren</a:t>
            </a:r>
            <a:r>
              <a:rPr lang="fr-FR" altLang="fr-FR" sz="2400" b="1" dirty="0">
                <a:latin typeface="Times New Roman" panose="02020603050405020304" pitchFamily="18" charset="0"/>
                <a:cs typeface="Calibri" panose="020F0502020204030204" pitchFamily="34" charset="0"/>
              </a:rPr>
              <a:t>, Chefchaouen et Ouezzane.</a:t>
            </a:r>
            <a:endParaRPr lang="fr-FR" altLang="fr-FR" sz="2400" b="1" dirty="0">
              <a:cs typeface="Calibri" panose="020F0502020204030204" pitchFamily="34" charset="0"/>
            </a:endParaRPr>
          </a:p>
          <a:p>
            <a:endParaRPr lang="fr-FR" altLang="fr-FR" sz="2400" b="1" dirty="0">
              <a:cs typeface="Calibri" panose="020F0502020204030204" pitchFamily="34" charset="0"/>
            </a:endParaRPr>
          </a:p>
        </p:txBody>
      </p:sp>
    </p:spTree>
    <p:extLst>
      <p:ext uri="{BB962C8B-B14F-4D97-AF65-F5344CB8AC3E}">
        <p14:creationId xmlns:p14="http://schemas.microsoft.com/office/powerpoint/2010/main" val="3092931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u numéro de diapositive 2"/>
          <p:cNvSpPr>
            <a:spLocks noGrp="1"/>
          </p:cNvSpPr>
          <p:nvPr>
            <p:ph type="sldNum" sz="quarter" idx="4294967295"/>
          </p:nvPr>
        </p:nvSpPr>
        <p:spPr bwMode="auto">
          <a:xfrm>
            <a:off x="0" y="6210300"/>
            <a:ext cx="228600" cy="228600"/>
          </a:xfrm>
          <a:prstGeom prst="ellipse">
            <a:avLst/>
          </a:prstGeom>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F6C0AA"/>
              </a:buClr>
              <a:buSzPct val="85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1B587C"/>
              </a:buClr>
              <a:buSzPct val="80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1B587C"/>
              </a:buClr>
              <a:buChar char="o"/>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9pPr>
          </a:lstStyle>
          <a:p>
            <a:pPr>
              <a:spcBef>
                <a:spcPct val="0"/>
              </a:spcBef>
              <a:buClrTx/>
              <a:buSzTx/>
              <a:buFontTx/>
              <a:buNone/>
            </a:pPr>
            <a:fld id="{AD37395B-BA22-4B76-9230-7EC5404945D5}" type="slidenum">
              <a:rPr lang="fr-FR" altLang="fr-FR" sz="1400">
                <a:solidFill>
                  <a:srgbClr val="FFFFFF"/>
                </a:solidFill>
                <a:latin typeface="Franklin Gothic Book" panose="020B0503020102020204" pitchFamily="34" charset="0"/>
              </a:rPr>
              <a:pPr>
                <a:spcBef>
                  <a:spcPct val="0"/>
                </a:spcBef>
                <a:buClrTx/>
                <a:buSzTx/>
                <a:buFontTx/>
                <a:buNone/>
              </a:pPr>
              <a:t>8</a:t>
            </a:fld>
            <a:endParaRPr lang="fr-FR" altLang="fr-FR" sz="1400">
              <a:solidFill>
                <a:srgbClr val="FFFFFF"/>
              </a:solidFill>
              <a:latin typeface="Franklin Gothic Book" panose="020B0503020102020204" pitchFamily="34" charset="0"/>
            </a:endParaRPr>
          </a:p>
        </p:txBody>
      </p:sp>
      <p:sp>
        <p:nvSpPr>
          <p:cNvPr id="15363" name="Rectangle 1"/>
          <p:cNvSpPr>
            <a:spLocks noChangeArrowheads="1"/>
          </p:cNvSpPr>
          <p:nvPr/>
        </p:nvSpPr>
        <p:spPr bwMode="auto">
          <a:xfrm>
            <a:off x="3449543" y="502398"/>
            <a:ext cx="7361892"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F6C0AA"/>
              </a:buClr>
              <a:buSzPct val="85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1B587C"/>
              </a:buClr>
              <a:buSzPct val="80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1B587C"/>
              </a:buClr>
              <a:buChar char="o"/>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9pPr>
          </a:lstStyle>
          <a:p>
            <a:pPr>
              <a:lnSpc>
                <a:spcPct val="115000"/>
              </a:lnSpc>
              <a:spcBef>
                <a:spcPct val="0"/>
              </a:spcBef>
              <a:spcAft>
                <a:spcPts val="800"/>
              </a:spcAft>
              <a:buClrTx/>
              <a:buSzTx/>
              <a:buNone/>
            </a:pPr>
            <a:r>
              <a:rPr lang="en-GB" altLang="fr-FR" sz="2000" b="1" dirty="0">
                <a:solidFill>
                  <a:srgbClr val="C00000"/>
                </a:solidFill>
                <a:latin typeface="Times New Roman" panose="02020603050405020304" pitchFamily="18" charset="0"/>
              </a:rPr>
              <a:t>2. </a:t>
            </a:r>
            <a:r>
              <a:rPr lang="en-GB" altLang="fr-FR" sz="2000" b="1" dirty="0" err="1">
                <a:solidFill>
                  <a:srgbClr val="C00000"/>
                </a:solidFill>
                <a:latin typeface="Times New Roman" panose="02020603050405020304" pitchFamily="18" charset="0"/>
              </a:rPr>
              <a:t>Faisabilité</a:t>
            </a:r>
            <a:r>
              <a:rPr lang="en-GB" altLang="fr-FR" sz="2000" b="1" dirty="0">
                <a:solidFill>
                  <a:srgbClr val="C00000"/>
                </a:solidFill>
                <a:latin typeface="Times New Roman" panose="02020603050405020304" pitchFamily="18" charset="0"/>
              </a:rPr>
              <a:t> de la </a:t>
            </a:r>
            <a:r>
              <a:rPr lang="en-GB" altLang="fr-FR" sz="2000" b="1" dirty="0" err="1">
                <a:solidFill>
                  <a:srgbClr val="C00000"/>
                </a:solidFill>
                <a:latin typeface="Times New Roman" panose="02020603050405020304" pitchFamily="18" charset="0"/>
              </a:rPr>
              <a:t>mise</a:t>
            </a:r>
            <a:r>
              <a:rPr lang="en-GB" altLang="fr-FR" sz="2000" b="1" dirty="0">
                <a:solidFill>
                  <a:srgbClr val="C00000"/>
                </a:solidFill>
                <a:latin typeface="Times New Roman" panose="02020603050405020304" pitchFamily="18" charset="0"/>
              </a:rPr>
              <a:t> </a:t>
            </a:r>
            <a:r>
              <a:rPr lang="en-GB" altLang="fr-FR" sz="2000" b="1" dirty="0" err="1">
                <a:solidFill>
                  <a:srgbClr val="C00000"/>
                </a:solidFill>
                <a:latin typeface="Times New Roman" panose="02020603050405020304" pitchFamily="18" charset="0"/>
              </a:rPr>
              <a:t>en</a:t>
            </a:r>
            <a:r>
              <a:rPr lang="en-GB" altLang="fr-FR" sz="2000" b="1" dirty="0">
                <a:solidFill>
                  <a:srgbClr val="C00000"/>
                </a:solidFill>
                <a:latin typeface="Times New Roman" panose="02020603050405020304" pitchFamily="18" charset="0"/>
              </a:rPr>
              <a:t> </a:t>
            </a:r>
            <a:r>
              <a:rPr lang="en-GB" altLang="fr-FR" sz="2000" b="1" dirty="0" err="1">
                <a:solidFill>
                  <a:srgbClr val="C00000"/>
                </a:solidFill>
                <a:latin typeface="Times New Roman" panose="02020603050405020304" pitchFamily="18" charset="0"/>
              </a:rPr>
              <a:t>œuvre</a:t>
            </a:r>
            <a:r>
              <a:rPr lang="en-GB" altLang="fr-FR" sz="2000" b="1" dirty="0">
                <a:solidFill>
                  <a:srgbClr val="C00000"/>
                </a:solidFill>
                <a:latin typeface="Times New Roman" panose="02020603050405020304" pitchFamily="18" charset="0"/>
              </a:rPr>
              <a:t> des trois </a:t>
            </a:r>
            <a:r>
              <a:rPr lang="en-GB" altLang="fr-FR" sz="2000" b="1" dirty="0" err="1">
                <a:solidFill>
                  <a:srgbClr val="C00000"/>
                </a:solidFill>
                <a:latin typeface="Times New Roman" panose="02020603050405020304" pitchFamily="18" charset="0"/>
              </a:rPr>
              <a:t>plateformes</a:t>
            </a:r>
            <a:r>
              <a:rPr lang="en-GB" altLang="fr-FR" sz="2000" b="1" dirty="0">
                <a:solidFill>
                  <a:srgbClr val="C00000"/>
                </a:solidFill>
                <a:latin typeface="Times New Roman" panose="02020603050405020304" pitchFamily="18" charset="0"/>
              </a:rPr>
              <a:t> </a:t>
            </a:r>
            <a:r>
              <a:rPr lang="en-GB" altLang="fr-FR" sz="2000" b="1" dirty="0" err="1">
                <a:solidFill>
                  <a:srgbClr val="C00000"/>
                </a:solidFill>
                <a:latin typeface="Times New Roman" panose="02020603050405020304" pitchFamily="18" charset="0"/>
              </a:rPr>
              <a:t>d'innovation</a:t>
            </a:r>
            <a:r>
              <a:rPr lang="en-GB" altLang="fr-FR" sz="2000" b="1" dirty="0">
                <a:solidFill>
                  <a:srgbClr val="C00000"/>
                </a:solidFill>
                <a:latin typeface="Times New Roman" panose="02020603050405020304" pitchFamily="18" charset="0"/>
              </a:rPr>
              <a:t> </a:t>
            </a:r>
            <a:r>
              <a:rPr lang="en-GB" altLang="fr-FR" sz="2000" b="1" dirty="0" err="1">
                <a:solidFill>
                  <a:srgbClr val="C00000"/>
                </a:solidFill>
                <a:latin typeface="Times New Roman" panose="02020603050405020304" pitchFamily="18" charset="0"/>
              </a:rPr>
              <a:t>Artisanat</a:t>
            </a:r>
            <a:r>
              <a:rPr lang="en-GB" altLang="fr-FR" sz="2000" b="1" dirty="0">
                <a:solidFill>
                  <a:srgbClr val="C00000"/>
                </a:solidFill>
                <a:latin typeface="Times New Roman" panose="02020603050405020304" pitchFamily="18" charset="0"/>
              </a:rPr>
              <a:t> </a:t>
            </a:r>
            <a:r>
              <a:rPr lang="en-GB" altLang="fr-FR" sz="2000" b="1" dirty="0" err="1">
                <a:solidFill>
                  <a:srgbClr val="C00000"/>
                </a:solidFill>
                <a:latin typeface="Times New Roman" panose="02020603050405020304" pitchFamily="18" charset="0"/>
              </a:rPr>
              <a:t>Régional</a:t>
            </a:r>
            <a:endParaRPr lang="fr-FR" altLang="fr-FR" sz="1800" dirty="0">
              <a:solidFill>
                <a:srgbClr val="C00000"/>
              </a:solidFill>
              <a:latin typeface="Cambria" panose="02040503050406030204" pitchFamily="18" charset="0"/>
            </a:endParaRPr>
          </a:p>
        </p:txBody>
      </p:sp>
      <p:sp>
        <p:nvSpPr>
          <p:cNvPr id="15364" name="Rectangle 3"/>
          <p:cNvSpPr>
            <a:spLocks noChangeArrowheads="1"/>
          </p:cNvSpPr>
          <p:nvPr/>
        </p:nvSpPr>
        <p:spPr bwMode="auto">
          <a:xfrm>
            <a:off x="1107702" y="1870358"/>
            <a:ext cx="10367122" cy="2909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F6C0AA"/>
              </a:buClr>
              <a:buSzPct val="85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1B587C"/>
              </a:buClr>
              <a:buSzPct val="80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1B587C"/>
              </a:buClr>
              <a:buChar char="o"/>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9pPr>
          </a:lstStyle>
          <a:p>
            <a:pPr>
              <a:lnSpc>
                <a:spcPct val="150000"/>
              </a:lnSpc>
              <a:spcBef>
                <a:spcPct val="0"/>
              </a:spcBef>
              <a:spcAft>
                <a:spcPts val="800"/>
              </a:spcAft>
              <a:buClrTx/>
              <a:buSzTx/>
              <a:buNone/>
            </a:pPr>
            <a:r>
              <a:rPr lang="en-GB" altLang="fr-FR" sz="2000" b="1" dirty="0">
                <a:latin typeface="Times New Roman" panose="02020603050405020304" pitchFamily="18" charset="0"/>
              </a:rPr>
              <a:t>Le </a:t>
            </a:r>
            <a:r>
              <a:rPr lang="en-GB" altLang="fr-FR" sz="2000" b="1" dirty="0" err="1">
                <a:latin typeface="Times New Roman" panose="02020603050405020304" pitchFamily="18" charset="0"/>
              </a:rPr>
              <a:t>projet</a:t>
            </a:r>
            <a:r>
              <a:rPr lang="en-GB" altLang="fr-FR" sz="2000" b="1" dirty="0">
                <a:latin typeface="Times New Roman" panose="02020603050405020304" pitchFamily="18" charset="0"/>
              </a:rPr>
              <a:t> de la </a:t>
            </a:r>
            <a:r>
              <a:rPr lang="en-GB" altLang="fr-FR" sz="2000" b="1" dirty="0" err="1">
                <a:latin typeface="Times New Roman" panose="02020603050405020304" pitchFamily="18" charset="0"/>
              </a:rPr>
              <a:t>mise</a:t>
            </a:r>
            <a:r>
              <a:rPr lang="en-GB" altLang="fr-FR" sz="2000" b="1" dirty="0">
                <a:latin typeface="Times New Roman" panose="02020603050405020304" pitchFamily="18" charset="0"/>
              </a:rPr>
              <a:t> </a:t>
            </a:r>
            <a:r>
              <a:rPr lang="en-GB" altLang="fr-FR" sz="2000" b="1" dirty="0" err="1">
                <a:latin typeface="Times New Roman" panose="02020603050405020304" pitchFamily="18" charset="0"/>
              </a:rPr>
              <a:t>en</a:t>
            </a:r>
            <a:r>
              <a:rPr lang="en-GB" altLang="fr-FR" sz="2000" b="1" dirty="0">
                <a:latin typeface="Times New Roman" panose="02020603050405020304" pitchFamily="18" charset="0"/>
              </a:rPr>
              <a:t> </a:t>
            </a:r>
            <a:r>
              <a:rPr lang="en-GB" altLang="fr-FR" sz="2000" b="1" dirty="0" err="1">
                <a:latin typeface="Times New Roman" panose="02020603050405020304" pitchFamily="18" charset="0"/>
              </a:rPr>
              <a:t>œuvre</a:t>
            </a:r>
            <a:r>
              <a:rPr lang="en-GB" altLang="fr-FR" sz="2000" b="1" dirty="0">
                <a:latin typeface="Times New Roman" panose="02020603050405020304" pitchFamily="18" charset="0"/>
              </a:rPr>
              <a:t> des cinq </a:t>
            </a:r>
            <a:r>
              <a:rPr lang="en-GB" altLang="fr-FR" sz="2000" b="1" dirty="0" err="1">
                <a:latin typeface="Times New Roman" panose="02020603050405020304" pitchFamily="18" charset="0"/>
              </a:rPr>
              <a:t>plateformes</a:t>
            </a:r>
            <a:r>
              <a:rPr lang="en-GB" altLang="fr-FR" sz="2000" b="1" dirty="0">
                <a:latin typeface="Times New Roman" panose="02020603050405020304" pitchFamily="18" charset="0"/>
              </a:rPr>
              <a:t> </a:t>
            </a:r>
            <a:r>
              <a:rPr lang="en-GB" altLang="fr-FR" sz="2000" b="1" dirty="0" err="1">
                <a:latin typeface="Times New Roman" panose="02020603050405020304" pitchFamily="18" charset="0"/>
              </a:rPr>
              <a:t>d'innovation</a:t>
            </a:r>
            <a:r>
              <a:rPr lang="en-GB" altLang="fr-FR" sz="2000" b="1" dirty="0">
                <a:latin typeface="Times New Roman" panose="02020603050405020304" pitchFamily="18" charset="0"/>
              </a:rPr>
              <a:t> </a:t>
            </a:r>
            <a:r>
              <a:rPr lang="en-GB" altLang="fr-FR" sz="2000" b="1" dirty="0" err="1">
                <a:latin typeface="Times New Roman" panose="02020603050405020304" pitchFamily="18" charset="0"/>
              </a:rPr>
              <a:t>Artisanat</a:t>
            </a:r>
            <a:r>
              <a:rPr lang="en-GB" altLang="fr-FR" sz="2000" b="1" dirty="0">
                <a:latin typeface="Times New Roman" panose="02020603050405020304" pitchFamily="18" charset="0"/>
              </a:rPr>
              <a:t> </a:t>
            </a:r>
            <a:r>
              <a:rPr lang="en-GB" altLang="fr-FR" sz="2000" b="1" dirty="0" err="1">
                <a:latin typeface="Times New Roman" panose="02020603050405020304" pitchFamily="18" charset="0"/>
              </a:rPr>
              <a:t>Régional</a:t>
            </a:r>
            <a:r>
              <a:rPr lang="en-GB" altLang="fr-FR" sz="2000" b="1" dirty="0">
                <a:latin typeface="Times New Roman" panose="02020603050405020304" pitchFamily="18" charset="0"/>
              </a:rPr>
              <a:t> repose  sur </a:t>
            </a:r>
            <a:r>
              <a:rPr lang="fr-FR" altLang="fr-FR" sz="2000" b="1" dirty="0">
                <a:latin typeface="Times New Roman" panose="02020603050405020304" pitchFamily="18" charset="0"/>
              </a:rPr>
              <a:t>la loi organique </a:t>
            </a:r>
            <a:r>
              <a:rPr lang="fr-FR" altLang="fr-FR" sz="2000" b="1" dirty="0" smtClean="0">
                <a:latin typeface="Times New Roman" panose="02020603050405020304" pitchFamily="18" charset="0"/>
              </a:rPr>
              <a:t>n°111-14 </a:t>
            </a:r>
            <a:r>
              <a:rPr lang="fr-FR" altLang="fr-FR" sz="2000" b="1" dirty="0">
                <a:latin typeface="Times New Roman" panose="02020603050405020304" pitchFamily="18" charset="0"/>
              </a:rPr>
              <a:t>relative aux régions, portant création, sous forme de sociétés dénommées «sociétés de développement régional» </a:t>
            </a:r>
            <a:r>
              <a:rPr lang="en-GB" altLang="fr-FR" sz="2000" b="1" dirty="0">
                <a:latin typeface="Times New Roman" panose="02020603050405020304" pitchFamily="18" charset="0"/>
              </a:rPr>
              <a:t>qui </a:t>
            </a:r>
            <a:r>
              <a:rPr lang="fr-FR" altLang="fr-FR" sz="2000" b="1" dirty="0">
                <a:latin typeface="Times New Roman" panose="02020603050405020304" pitchFamily="18" charset="0"/>
              </a:rPr>
              <a:t>est une société anonyme doté de la personnalité morale de droit public et de l’autonomie financière.</a:t>
            </a:r>
            <a:endParaRPr lang="fr-FR" altLang="fr-FR" sz="2000" b="1" dirty="0">
              <a:latin typeface="Cambria" panose="02040503050406030204" pitchFamily="18" charset="0"/>
            </a:endParaRPr>
          </a:p>
          <a:p>
            <a:pPr>
              <a:lnSpc>
                <a:spcPct val="150000"/>
              </a:lnSpc>
              <a:spcBef>
                <a:spcPct val="0"/>
              </a:spcBef>
              <a:buClrTx/>
              <a:buSzTx/>
              <a:buFontTx/>
              <a:buNone/>
            </a:pPr>
            <a:r>
              <a:rPr lang="fr-FR" altLang="fr-FR" sz="2000" b="1" dirty="0">
                <a:latin typeface="Times New Roman" panose="02020603050405020304" pitchFamily="18" charset="0"/>
              </a:rPr>
              <a:t>A titre indicatif, nous proposons ci-dessous les principaux articles portant création de la Société de Développement Régional de l’Artisanat et ses principales missions.</a:t>
            </a:r>
            <a:endParaRPr lang="fr-FR" altLang="fr-FR" sz="2000" b="1" dirty="0">
              <a:latin typeface="Cambria" panose="02040503050406030204" pitchFamily="18" charset="0"/>
            </a:endParaRPr>
          </a:p>
        </p:txBody>
      </p:sp>
    </p:spTree>
    <p:extLst>
      <p:ext uri="{BB962C8B-B14F-4D97-AF65-F5344CB8AC3E}">
        <p14:creationId xmlns:p14="http://schemas.microsoft.com/office/powerpoint/2010/main" val="82370675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u numéro de diapositive 2"/>
          <p:cNvSpPr>
            <a:spLocks noGrp="1"/>
          </p:cNvSpPr>
          <p:nvPr>
            <p:ph type="sldNum" sz="quarter" idx="4294967295"/>
          </p:nvPr>
        </p:nvSpPr>
        <p:spPr bwMode="auto">
          <a:xfrm>
            <a:off x="0" y="6210300"/>
            <a:ext cx="228600" cy="228600"/>
          </a:xfrm>
          <a:prstGeom prst="ellipse">
            <a:avLst/>
          </a:prstGeom>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F6C0AA"/>
              </a:buClr>
              <a:buSzPct val="85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1B587C"/>
              </a:buClr>
              <a:buSzPct val="80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1B587C"/>
              </a:buClr>
              <a:buChar char="o"/>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9pPr>
          </a:lstStyle>
          <a:p>
            <a:pPr>
              <a:spcBef>
                <a:spcPct val="0"/>
              </a:spcBef>
              <a:buClrTx/>
              <a:buSzTx/>
              <a:buFontTx/>
              <a:buNone/>
            </a:pPr>
            <a:fld id="{1924DB86-62D2-4FE2-B577-32476B9B0D33}" type="slidenum">
              <a:rPr lang="fr-FR" altLang="fr-FR" sz="1400">
                <a:solidFill>
                  <a:srgbClr val="FFFFFF"/>
                </a:solidFill>
                <a:latin typeface="Franklin Gothic Book" panose="020B0503020102020204" pitchFamily="34" charset="0"/>
              </a:rPr>
              <a:pPr>
                <a:spcBef>
                  <a:spcPct val="0"/>
                </a:spcBef>
                <a:buClrTx/>
                <a:buSzTx/>
                <a:buFontTx/>
                <a:buNone/>
              </a:pPr>
              <a:t>9</a:t>
            </a:fld>
            <a:endParaRPr lang="fr-FR" altLang="fr-FR" sz="1400">
              <a:solidFill>
                <a:srgbClr val="FFFFFF"/>
              </a:solidFill>
              <a:latin typeface="Franklin Gothic Book" panose="020B0503020102020204" pitchFamily="34" charset="0"/>
            </a:endParaRPr>
          </a:p>
        </p:txBody>
      </p:sp>
      <p:sp>
        <p:nvSpPr>
          <p:cNvPr id="16387" name="Rectangle 1"/>
          <p:cNvSpPr>
            <a:spLocks noChangeArrowheads="1"/>
          </p:cNvSpPr>
          <p:nvPr/>
        </p:nvSpPr>
        <p:spPr bwMode="auto">
          <a:xfrm>
            <a:off x="3937093" y="868228"/>
            <a:ext cx="5004896" cy="48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F6C0AA"/>
              </a:buClr>
              <a:buSzPct val="85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1B587C"/>
              </a:buClr>
              <a:buSzPct val="80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1B587C"/>
              </a:buClr>
              <a:buChar char="o"/>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9pPr>
          </a:lstStyle>
          <a:p>
            <a:pPr>
              <a:lnSpc>
                <a:spcPct val="115000"/>
              </a:lnSpc>
              <a:spcBef>
                <a:spcPct val="0"/>
              </a:spcBef>
              <a:spcAft>
                <a:spcPts val="1200"/>
              </a:spcAft>
              <a:buClrTx/>
              <a:buSzTx/>
              <a:buNone/>
            </a:pPr>
            <a:r>
              <a:rPr lang="en-US" altLang="fr-FR" sz="2400" b="1" dirty="0" err="1">
                <a:solidFill>
                  <a:srgbClr val="C00000"/>
                </a:solidFill>
                <a:latin typeface="Times New Roman" panose="02020603050405020304" pitchFamily="18" charset="0"/>
              </a:rPr>
              <a:t>C</a:t>
            </a:r>
            <a:r>
              <a:rPr lang="en-US" altLang="fr-FR" sz="2400" b="1" dirty="0" err="1" smtClean="0">
                <a:solidFill>
                  <a:srgbClr val="C00000"/>
                </a:solidFill>
                <a:latin typeface="Times New Roman" panose="02020603050405020304" pitchFamily="18" charset="0"/>
              </a:rPr>
              <a:t>réation</a:t>
            </a:r>
            <a:r>
              <a:rPr lang="en-US" altLang="fr-FR" sz="2400" b="1" dirty="0" smtClean="0">
                <a:solidFill>
                  <a:srgbClr val="C00000"/>
                </a:solidFill>
                <a:latin typeface="Times New Roman" panose="02020603050405020304" pitchFamily="18" charset="0"/>
              </a:rPr>
              <a:t> </a:t>
            </a:r>
            <a:r>
              <a:rPr lang="en-US" altLang="fr-FR" sz="2400" b="1" dirty="0">
                <a:solidFill>
                  <a:srgbClr val="C00000"/>
                </a:solidFill>
                <a:latin typeface="Times New Roman" panose="02020603050405020304" pitchFamily="18" charset="0"/>
              </a:rPr>
              <a:t>de la </a:t>
            </a:r>
            <a:r>
              <a:rPr lang="en-US" altLang="fr-FR" sz="2400" b="1" dirty="0" err="1">
                <a:solidFill>
                  <a:srgbClr val="C00000"/>
                </a:solidFill>
                <a:latin typeface="Times New Roman" panose="02020603050405020304" pitchFamily="18" charset="0"/>
              </a:rPr>
              <a:t>Societé</a:t>
            </a:r>
            <a:r>
              <a:rPr lang="en-US" altLang="fr-FR" sz="2400" b="1" dirty="0">
                <a:solidFill>
                  <a:srgbClr val="C00000"/>
                </a:solidFill>
                <a:latin typeface="Times New Roman" panose="02020603050405020304" pitchFamily="18" charset="0"/>
              </a:rPr>
              <a:t> et </a:t>
            </a:r>
            <a:r>
              <a:rPr lang="en-US" altLang="fr-FR" sz="2400" b="1" dirty="0" err="1">
                <a:solidFill>
                  <a:srgbClr val="C00000"/>
                </a:solidFill>
                <a:latin typeface="Times New Roman" panose="02020603050405020304" pitchFamily="18" charset="0"/>
              </a:rPr>
              <a:t>ses</a:t>
            </a:r>
            <a:r>
              <a:rPr lang="en-US" altLang="fr-FR" sz="2400" b="1" dirty="0">
                <a:solidFill>
                  <a:srgbClr val="C00000"/>
                </a:solidFill>
                <a:latin typeface="Times New Roman" panose="02020603050405020304" pitchFamily="18" charset="0"/>
              </a:rPr>
              <a:t> missions</a:t>
            </a:r>
            <a:endParaRPr lang="fr-FR" altLang="fr-FR" sz="2000" dirty="0">
              <a:solidFill>
                <a:srgbClr val="C00000"/>
              </a:solidFill>
              <a:latin typeface="Cambria" panose="02040503050406030204" pitchFamily="18" charset="0"/>
            </a:endParaRPr>
          </a:p>
        </p:txBody>
      </p:sp>
      <p:sp>
        <p:nvSpPr>
          <p:cNvPr id="16388" name="Rectangle 2"/>
          <p:cNvSpPr>
            <a:spLocks noChangeArrowheads="1"/>
          </p:cNvSpPr>
          <p:nvPr/>
        </p:nvSpPr>
        <p:spPr bwMode="auto">
          <a:xfrm>
            <a:off x="1077445" y="1681069"/>
            <a:ext cx="10110507" cy="371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F6C0AA"/>
              </a:buClr>
              <a:buSzPct val="85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1B587C"/>
              </a:buClr>
              <a:buSzPct val="80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1B587C"/>
              </a:buClr>
              <a:buChar char="o"/>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9pPr>
          </a:lstStyle>
          <a:p>
            <a:pPr>
              <a:lnSpc>
                <a:spcPct val="107000"/>
              </a:lnSpc>
              <a:spcBef>
                <a:spcPct val="0"/>
              </a:spcBef>
              <a:buClrTx/>
              <a:buSzTx/>
              <a:buFontTx/>
              <a:buNone/>
            </a:pPr>
            <a:endParaRPr lang="fr-FR" altLang="fr-FR" sz="2000" b="1" dirty="0">
              <a:solidFill>
                <a:srgbClr val="FF0000"/>
              </a:solidFill>
              <a:latin typeface="Times New Roman" panose="02020603050405020304" pitchFamily="18" charset="0"/>
            </a:endParaRPr>
          </a:p>
          <a:p>
            <a:pPr>
              <a:lnSpc>
                <a:spcPct val="107000"/>
              </a:lnSpc>
              <a:spcBef>
                <a:spcPct val="0"/>
              </a:spcBef>
              <a:buClrTx/>
              <a:buSzTx/>
              <a:buFontTx/>
              <a:buNone/>
            </a:pPr>
            <a:endParaRPr lang="fr-FR" altLang="fr-FR" sz="2000" b="1" dirty="0">
              <a:solidFill>
                <a:srgbClr val="FF0000"/>
              </a:solidFill>
              <a:latin typeface="Times New Roman" panose="02020603050405020304" pitchFamily="18" charset="0"/>
            </a:endParaRPr>
          </a:p>
          <a:p>
            <a:pPr>
              <a:lnSpc>
                <a:spcPct val="107000"/>
              </a:lnSpc>
              <a:spcBef>
                <a:spcPct val="0"/>
              </a:spcBef>
              <a:buClrTx/>
              <a:buSzTx/>
              <a:buFontTx/>
              <a:buNone/>
            </a:pPr>
            <a:r>
              <a:rPr lang="fr-FR" altLang="fr-FR" sz="2000" b="1" dirty="0">
                <a:solidFill>
                  <a:srgbClr val="FF0000"/>
                </a:solidFill>
                <a:latin typeface="Times New Roman" panose="02020603050405020304" pitchFamily="18" charset="0"/>
              </a:rPr>
              <a:t>Article 1 : </a:t>
            </a:r>
            <a:r>
              <a:rPr lang="fr-FR" altLang="fr-FR" sz="2000" b="1" dirty="0">
                <a:latin typeface="Times New Roman" panose="02020603050405020304" pitchFamily="18" charset="0"/>
              </a:rPr>
              <a:t>L</a:t>
            </a:r>
            <a:r>
              <a:rPr lang="ja-JP" altLang="fr-FR" sz="2000" b="1" dirty="0">
                <a:latin typeface="Times New Roman" panose="02020603050405020304" pitchFamily="18" charset="0"/>
              </a:rPr>
              <a:t>’</a:t>
            </a:r>
            <a:r>
              <a:rPr lang="fr-FR" altLang="ja-JP" sz="2000" b="1" dirty="0">
                <a:latin typeface="Times New Roman" panose="02020603050405020304" pitchFamily="18" charset="0"/>
                <a:cs typeface="Times New Roman" panose="02020603050405020304" pitchFamily="18" charset="0"/>
              </a:rPr>
              <a:t>AREP confie la gestion des cinq plateformes Innovation Artisanat sites du projet à la Société de Développement Régional de l</a:t>
            </a:r>
            <a:r>
              <a:rPr lang="ja-JP" altLang="fr-FR" sz="2000" b="1" dirty="0">
                <a:latin typeface="Times New Roman" panose="02020603050405020304" pitchFamily="18" charset="0"/>
                <a:cs typeface="Times New Roman" panose="02020603050405020304" pitchFamily="18" charset="0"/>
              </a:rPr>
              <a:t>’</a:t>
            </a:r>
            <a:r>
              <a:rPr lang="fr-FR" altLang="ja-JP" sz="2000" b="1" dirty="0">
                <a:latin typeface="Times New Roman" panose="02020603050405020304" pitchFamily="18" charset="0"/>
                <a:cs typeface="Times New Roman" panose="02020603050405020304" pitchFamily="18" charset="0"/>
              </a:rPr>
              <a:t>Artisanat.</a:t>
            </a:r>
            <a:endParaRPr lang="fr-FR" altLang="ja-JP" sz="2000" b="1" dirty="0">
              <a:latin typeface="Cambria" panose="02040503050406030204" pitchFamily="18" charset="0"/>
              <a:cs typeface="Times New Roman" panose="02020603050405020304" pitchFamily="18" charset="0"/>
            </a:endParaRPr>
          </a:p>
          <a:p>
            <a:pPr>
              <a:lnSpc>
                <a:spcPct val="107000"/>
              </a:lnSpc>
              <a:spcBef>
                <a:spcPct val="0"/>
              </a:spcBef>
              <a:buClrTx/>
              <a:buSzTx/>
              <a:buFontTx/>
              <a:buNone/>
            </a:pPr>
            <a:r>
              <a:rPr lang="fr-FR" altLang="fr-FR" sz="2000" b="1" dirty="0">
                <a:latin typeface="Times New Roman" panose="02020603050405020304" pitchFamily="18" charset="0"/>
                <a:cs typeface="Times New Roman" panose="02020603050405020304" pitchFamily="18" charset="0"/>
              </a:rPr>
              <a:t> </a:t>
            </a:r>
            <a:endParaRPr lang="fr-FR" altLang="fr-FR" sz="2000" b="1" dirty="0">
              <a:latin typeface="Cambria" panose="02040503050406030204" pitchFamily="18" charset="0"/>
              <a:cs typeface="Times New Roman" panose="02020603050405020304" pitchFamily="18" charset="0"/>
            </a:endParaRPr>
          </a:p>
          <a:p>
            <a:pPr>
              <a:lnSpc>
                <a:spcPct val="107000"/>
              </a:lnSpc>
              <a:spcBef>
                <a:spcPct val="0"/>
              </a:spcBef>
              <a:buClrTx/>
              <a:buSzTx/>
              <a:buFontTx/>
              <a:buNone/>
            </a:pPr>
            <a:endParaRPr lang="fr-FR" altLang="fr-FR" sz="2000" b="1" dirty="0">
              <a:solidFill>
                <a:srgbClr val="FF0000"/>
              </a:solidFill>
              <a:latin typeface="Times New Roman" panose="02020603050405020304" pitchFamily="18" charset="0"/>
              <a:cs typeface="Times New Roman" panose="02020603050405020304" pitchFamily="18" charset="0"/>
            </a:endParaRPr>
          </a:p>
          <a:p>
            <a:pPr>
              <a:lnSpc>
                <a:spcPct val="107000"/>
              </a:lnSpc>
              <a:spcBef>
                <a:spcPct val="0"/>
              </a:spcBef>
              <a:buClrTx/>
              <a:buSzTx/>
              <a:buFontTx/>
              <a:buNone/>
            </a:pPr>
            <a:r>
              <a:rPr lang="fr-FR" altLang="fr-FR" sz="2000" b="1" dirty="0">
                <a:solidFill>
                  <a:srgbClr val="FF0000"/>
                </a:solidFill>
                <a:latin typeface="Times New Roman" panose="02020603050405020304" pitchFamily="18" charset="0"/>
                <a:cs typeface="Times New Roman" panose="02020603050405020304" pitchFamily="18" charset="0"/>
              </a:rPr>
              <a:t>Article 2 : </a:t>
            </a:r>
            <a:r>
              <a:rPr lang="fr-FR" altLang="fr-FR" sz="2000" b="1" dirty="0">
                <a:latin typeface="Times New Roman" panose="02020603050405020304" pitchFamily="18" charset="0"/>
                <a:cs typeface="Times New Roman" panose="02020603050405020304" pitchFamily="18" charset="0"/>
              </a:rPr>
              <a:t>La Société prendra en charge l</a:t>
            </a:r>
            <a:r>
              <a:rPr lang="ja-JP" altLang="fr-FR" sz="2000" b="1" dirty="0">
                <a:latin typeface="Times New Roman" panose="02020603050405020304" pitchFamily="18" charset="0"/>
                <a:cs typeface="Times New Roman" panose="02020603050405020304" pitchFamily="18" charset="0"/>
              </a:rPr>
              <a:t>’</a:t>
            </a:r>
            <a:r>
              <a:rPr lang="fr-FR" altLang="ja-JP" sz="2000" b="1" dirty="0">
                <a:latin typeface="Times New Roman" panose="02020603050405020304" pitchFamily="18" charset="0"/>
                <a:cs typeface="Times New Roman" panose="02020603050405020304" pitchFamily="18" charset="0"/>
              </a:rPr>
              <a:t>organisation et  la gestion des cinq plateformes et coordonnera toutes les activités et les décisions au niveau du réseau régional avec des entités de gestion respectivement propres à chacun des sites.</a:t>
            </a:r>
            <a:endParaRPr lang="fr-FR" altLang="ja-JP" sz="2000" b="1" dirty="0">
              <a:latin typeface="Cambria" panose="02040503050406030204" pitchFamily="18" charset="0"/>
              <a:cs typeface="Times New Roman" panose="02020603050405020304" pitchFamily="18" charset="0"/>
            </a:endParaRPr>
          </a:p>
          <a:p>
            <a:pPr>
              <a:lnSpc>
                <a:spcPct val="107000"/>
              </a:lnSpc>
              <a:spcBef>
                <a:spcPct val="0"/>
              </a:spcBef>
              <a:buClrTx/>
              <a:buSzTx/>
              <a:buFontTx/>
              <a:buNone/>
            </a:pPr>
            <a:r>
              <a:rPr lang="fr-FR" altLang="fr-FR" sz="2000" b="1" dirty="0">
                <a:latin typeface="Times New Roman" panose="02020603050405020304" pitchFamily="18" charset="0"/>
                <a:cs typeface="Times New Roman" panose="02020603050405020304" pitchFamily="18" charset="0"/>
              </a:rPr>
              <a:t> </a:t>
            </a:r>
            <a:endParaRPr lang="fr-FR" altLang="fr-FR" sz="2000" b="1" dirty="0">
              <a:latin typeface="Cambria" panose="02040503050406030204" pitchFamily="18" charset="0"/>
              <a:cs typeface="Times New Roman" panose="02020603050405020304" pitchFamily="18" charset="0"/>
            </a:endParaRPr>
          </a:p>
          <a:p>
            <a:pPr>
              <a:lnSpc>
                <a:spcPct val="107000"/>
              </a:lnSpc>
              <a:spcBef>
                <a:spcPct val="0"/>
              </a:spcBef>
              <a:spcAft>
                <a:spcPts val="800"/>
              </a:spcAft>
              <a:buClrTx/>
              <a:buSzTx/>
              <a:buNone/>
            </a:pPr>
            <a:endParaRPr lang="fr-FR" altLang="fr-FR" sz="2000" b="1" dirty="0">
              <a:latin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69812131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521</TotalTime>
  <Words>1882</Words>
  <Application>Microsoft Macintosh PowerPoint</Application>
  <PresentationFormat>Personnalisé</PresentationFormat>
  <Paragraphs>329</Paragraphs>
  <Slides>64</Slides>
  <Notes>0</Notes>
  <HiddenSlides>0</HiddenSlides>
  <MMClips>0</MMClips>
  <ScaleCrop>false</ScaleCrop>
  <HeadingPairs>
    <vt:vector size="4" baseType="variant">
      <vt:variant>
        <vt:lpstr>Thème</vt:lpstr>
      </vt:variant>
      <vt:variant>
        <vt:i4>1</vt:i4>
      </vt:variant>
      <vt:variant>
        <vt:lpstr>Titres des diapositives</vt:lpstr>
      </vt:variant>
      <vt:variant>
        <vt:i4>64</vt:i4>
      </vt:variant>
    </vt:vector>
  </HeadingPairs>
  <TitlesOfParts>
    <vt:vector size="65" baseType="lpstr">
      <vt:lpstr>Office Theme</vt:lpstr>
      <vt:lpstr>ETUDE DE FAISABILITE CONCERNANT LA CREATION DE TROIS PLATEFORMES D’INNOVATION POUR L’ARTISANAT</vt:lpstr>
      <vt:lpstr>SOMMAIRE </vt:lpstr>
      <vt:lpstr>INTRODUCTION </vt:lpstr>
      <vt:lpstr>Présentation PowerPoint</vt:lpstr>
      <vt:lpstr>1. BREF RAPPEL DES CONCLUSIONS ET RECOMMENDATIONS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Principales missions du comité de direction</vt:lpstr>
      <vt:lpstr>Rôle et fonctions du personnel administratif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Marouan Ben Larbi</dc:creator>
  <cp:lastModifiedBy>chakib lahlou</cp:lastModifiedBy>
  <cp:revision>47</cp:revision>
  <dcterms:created xsi:type="dcterms:W3CDTF">2018-11-22T09:07:05Z</dcterms:created>
  <dcterms:modified xsi:type="dcterms:W3CDTF">2018-12-02T17:11:10Z</dcterms:modified>
</cp:coreProperties>
</file>